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Lst>
  <p:sldSz cy="5143500" cx="9144000"/>
  <p:notesSz cx="6858000" cy="9144000"/>
  <p:embeddedFontLst>
    <p:embeddedFont>
      <p:font typeface="Raleway"/>
      <p:regular r:id="rId68"/>
      <p:bold r:id="rId69"/>
      <p:italic r:id="rId70"/>
      <p:boldItalic r:id="rId71"/>
    </p:embeddedFont>
    <p:embeddedFont>
      <p:font typeface="Lato"/>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84427A-D561-400E-A864-51BC54CF9BED}">
  <a:tblStyle styleId="{C084427A-D561-400E-A864-51BC54CF9BE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bold.fntdata"/><Relationship Id="rId72" Type="http://schemas.openxmlformats.org/officeDocument/2006/relationships/font" Target="fonts/Lato-regular.fntdata"/><Relationship Id="rId31" Type="http://schemas.openxmlformats.org/officeDocument/2006/relationships/slide" Target="slides/slide25.xml"/><Relationship Id="rId75" Type="http://schemas.openxmlformats.org/officeDocument/2006/relationships/font" Target="fonts/Lato-boldItalic.fntdata"/><Relationship Id="rId30" Type="http://schemas.openxmlformats.org/officeDocument/2006/relationships/slide" Target="slides/slide24.xml"/><Relationship Id="rId74" Type="http://schemas.openxmlformats.org/officeDocument/2006/relationships/font" Target="fonts/Lato-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aleway-boldItalic.fntdata"/><Relationship Id="rId70" Type="http://schemas.openxmlformats.org/officeDocument/2006/relationships/font" Target="fonts/Raleway-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Raleway-regular.fntdata"/><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aleway-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91993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9199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51c1e61ec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1c1e61ec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51c1e61ec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1c1e61ec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51c1e61ec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1c1e61ec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51c1e61ec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1c1e61ec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51c1e61ec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1c1e61ec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51c1e61ec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1c1e61ec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51c1e61ec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1c1e61ec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51c1e61ec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1c1e61ec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51c1e61ecc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1c1e61ec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51c1e61ec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1c1e61ec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6f919934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9199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527b5485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27b5485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527b5485c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27b5485c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51c1e61ecc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1c1e61ecc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51c1e61ec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1c1e61ec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525a22eb4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25a22eb4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525a22eb4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25a22eb4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525a22eb4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25a22eb4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525a22eb4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25a22eb4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525a22eb4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25a22eb4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525a22eb4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525a22eb4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6f919934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6f91993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525a22eb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25a22eb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525a22eb4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25a22eb4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525a22eb4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25a22eb4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525a22eb4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25a22eb4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525a22eb4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25a22eb4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525a22eb4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25a22eb4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525a22eb4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25a22eb4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525a22eb4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25a22eb4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525a22eb4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25a22eb4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525a22eb4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25a22eb4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6f919934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6f91993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525a22eb4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25a22eb4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525a22eb4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25a22eb4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525a22eb4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25a22eb4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525a22eb4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25a22eb4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525a22eb4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25a22eb4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525a22eb4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525a22eb4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525a22eb4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525a22eb4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525a22eb4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525a22eb4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525a22eb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525a22eb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525a22eb44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525a22eb44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6f919934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6f91993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525a22eb44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25a22eb4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525a22eb44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525a22eb4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525a22eb44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525a22eb44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525a22eb44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25a22eb44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5269ba85b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5269ba85b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App to help people price houses</a:t>
            </a:r>
            <a:endParaRPr/>
          </a:p>
          <a:p>
            <a:pPr indent="0" lvl="0" marL="0" rtl="0" algn="l">
              <a:spcBef>
                <a:spcPts val="0"/>
              </a:spcBef>
              <a:spcAft>
                <a:spcPts val="0"/>
              </a:spcAft>
              <a:buNone/>
            </a:pPr>
            <a:r>
              <a:rPr lang="en"/>
              <a:t>Machine Learning system: A &gt; B</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5269ba85b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269ba85b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5269ba85b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5269ba85b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5269ba85b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269ba85b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5269ba85b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5269ba85b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5269ba85b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5269ba85b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51c1e61ec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1c1e61ec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5269ba85b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5269ba85b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5269ba85b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5269ba85b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51c1e61ec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1c1e61ec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51c1e61ec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1c1e61ec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51c1e61ec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1c1e61ec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400">
                <a:latin typeface="Lato"/>
                <a:ea typeface="Lato"/>
                <a:cs typeface="Lato"/>
                <a:sym typeface="Lato"/>
              </a:rPr>
              <a:t>There is a lot of excitement but also a lot of unnecessary hype about AI.</a:t>
            </a:r>
            <a:endParaRPr b="1" sz="1400">
              <a:latin typeface="Lato"/>
              <a:ea typeface="Lato"/>
              <a:cs typeface="Lato"/>
              <a:sym typeface="Lato"/>
            </a:endParaRPr>
          </a:p>
          <a:p>
            <a:pPr indent="0" lvl="0" marL="0" rtl="0" algn="l">
              <a:spcBef>
                <a:spcPts val="0"/>
              </a:spcBef>
              <a:spcAft>
                <a:spcPts val="0"/>
              </a:spcAft>
              <a:buNone/>
            </a:pPr>
            <a:r>
              <a:rPr b="1" lang="en" sz="1400">
                <a:latin typeface="Lato"/>
                <a:ea typeface="Lato"/>
                <a:cs typeface="Lato"/>
                <a:sym typeface="Lato"/>
              </a:rPr>
              <a:t>AI is actually two separate ideas.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5.jpg"/><Relationship Id="rId5" Type="http://schemas.openxmlformats.org/officeDocument/2006/relationships/image" Target="../media/image14.jpg"/><Relationship Id="rId6"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18.jpg"/><Relationship Id="rId5"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32.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32.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32.pn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32.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hyperlink" Target="https://www.mckinsey.com/~/media/McKinsey/Featured%20Insights/Artificial%20Intelligence/Notes%20from%20the%20frontier%20Modeling%20the%20impact%20of%20AI%20on%20the%20world%20economy/MGI-Notes-from-the-AI-frontier-Modeling-the-impact-of-AI-on-the-world-economy-September-2018.ashx"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for Everyone</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Prepared by Adil Altaf</a:t>
            </a:r>
            <a:endParaRPr/>
          </a:p>
          <a:p>
            <a:pPr indent="0" lvl="0" marL="0" rtl="0" algn="l">
              <a:spcBef>
                <a:spcPts val="0"/>
              </a:spcBef>
              <a:spcAft>
                <a:spcPts val="0"/>
              </a:spcAft>
              <a:buNone/>
            </a:pPr>
            <a:r>
              <a:rPr lang="en"/>
              <a:t>March 4, 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2"/>
          <p:cNvPicPr preferRelativeResize="0"/>
          <p:nvPr/>
        </p:nvPicPr>
        <p:blipFill>
          <a:blip r:embed="rId3">
            <a:alphaModFix/>
          </a:blip>
          <a:stretch>
            <a:fillRect/>
          </a:stretch>
        </p:blipFill>
        <p:spPr>
          <a:xfrm>
            <a:off x="5613400" y="1853850"/>
            <a:ext cx="3116774" cy="2120374"/>
          </a:xfrm>
          <a:prstGeom prst="rect">
            <a:avLst/>
          </a:prstGeom>
          <a:noFill/>
          <a:ln>
            <a:noFill/>
          </a:ln>
        </p:spPr>
      </p:pic>
      <p:sp>
        <p:nvSpPr>
          <p:cNvPr id="171" name="Google Shape;171;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Artificial Narrow Intelligence (ANI)</a:t>
            </a:r>
            <a:endParaRPr/>
          </a:p>
        </p:txBody>
      </p:sp>
      <p:sp>
        <p:nvSpPr>
          <p:cNvPr id="172" name="Google Shape;172;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These are AIs that do one thing such as:</a:t>
            </a:r>
            <a:endParaRPr sz="1700"/>
          </a:p>
          <a:p>
            <a:pPr indent="-336550" lvl="0" marL="457200" rtl="0" algn="l">
              <a:spcBef>
                <a:spcPts val="1600"/>
              </a:spcBef>
              <a:spcAft>
                <a:spcPts val="0"/>
              </a:spcAft>
              <a:buSzPts val="1700"/>
              <a:buChar char="●"/>
            </a:pPr>
            <a:r>
              <a:rPr lang="en" sz="1700"/>
              <a:t>smart speaker</a:t>
            </a:r>
            <a:endParaRPr sz="1700"/>
          </a:p>
          <a:p>
            <a:pPr indent="-336550" lvl="0" marL="457200" rtl="0" algn="l">
              <a:spcBef>
                <a:spcPts val="0"/>
              </a:spcBef>
              <a:spcAft>
                <a:spcPts val="0"/>
              </a:spcAft>
              <a:buSzPts val="1700"/>
              <a:buChar char="●"/>
            </a:pPr>
            <a:r>
              <a:rPr lang="en" sz="1700"/>
              <a:t>self-driving car</a:t>
            </a:r>
            <a:endParaRPr sz="1700"/>
          </a:p>
          <a:p>
            <a:pPr indent="-336550" lvl="0" marL="457200" rtl="0" algn="l">
              <a:spcBef>
                <a:spcPts val="0"/>
              </a:spcBef>
              <a:spcAft>
                <a:spcPts val="0"/>
              </a:spcAft>
              <a:buSzPts val="1700"/>
              <a:buChar char="●"/>
            </a:pPr>
            <a:r>
              <a:rPr lang="en" sz="1700"/>
              <a:t>AI to do web search</a:t>
            </a:r>
            <a:endParaRPr sz="1700"/>
          </a:p>
          <a:p>
            <a:pPr indent="-336550" lvl="0" marL="457200" rtl="0" algn="l">
              <a:spcBef>
                <a:spcPts val="0"/>
              </a:spcBef>
              <a:spcAft>
                <a:spcPts val="0"/>
              </a:spcAft>
              <a:buSzPts val="1700"/>
              <a:buChar char="●"/>
            </a:pPr>
            <a:r>
              <a:rPr lang="en" sz="1700"/>
              <a:t>AI applications in farming or in a factory. </a:t>
            </a:r>
            <a:endParaRPr sz="1700"/>
          </a:p>
          <a:p>
            <a:pPr indent="0" lvl="0" marL="0" rtl="0" algn="l">
              <a:spcBef>
                <a:spcPts val="1600"/>
              </a:spcBef>
              <a:spcAft>
                <a:spcPts val="1600"/>
              </a:spcAft>
              <a:buNone/>
            </a:pPr>
            <a:r>
              <a:rPr lang="en" sz="1700"/>
              <a:t>These types of AI are one trick ponies but when you find the appropriate trick, this can be incredibly valuable.</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Artificial General Intelligence (AGI)</a:t>
            </a:r>
            <a:endParaRPr/>
          </a:p>
        </p:txBody>
      </p:sp>
      <p:sp>
        <p:nvSpPr>
          <p:cNvPr id="178" name="Google Shape;178;p23"/>
          <p:cNvSpPr txBox="1"/>
          <p:nvPr>
            <p:ph idx="1" type="body"/>
          </p:nvPr>
        </p:nvSpPr>
        <p:spPr>
          <a:xfrm>
            <a:off x="729450" y="2078875"/>
            <a:ext cx="5096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That is the goal to build AI. </a:t>
            </a:r>
            <a:endParaRPr sz="1700"/>
          </a:p>
          <a:p>
            <a:pPr indent="0" lvl="0" marL="0" rtl="0" algn="l">
              <a:spcBef>
                <a:spcPts val="1600"/>
              </a:spcBef>
              <a:spcAft>
                <a:spcPts val="1600"/>
              </a:spcAft>
              <a:buNone/>
            </a:pPr>
            <a:r>
              <a:rPr lang="en" sz="1700"/>
              <a:t>They can do anything a human can do or maybe even be superintelligent</a:t>
            </a:r>
            <a:r>
              <a:rPr lang="en" sz="1700"/>
              <a:t> </a:t>
            </a:r>
            <a:r>
              <a:rPr lang="en" sz="1700"/>
              <a:t>and do even more things than any human can.</a:t>
            </a:r>
            <a:endParaRPr sz="1700"/>
          </a:p>
        </p:txBody>
      </p:sp>
      <p:pic>
        <p:nvPicPr>
          <p:cNvPr id="179" name="Google Shape;179;p23"/>
          <p:cNvPicPr preferRelativeResize="0"/>
          <p:nvPr/>
        </p:nvPicPr>
        <p:blipFill>
          <a:blip r:embed="rId3">
            <a:alphaModFix/>
          </a:blip>
          <a:stretch>
            <a:fillRect/>
          </a:stretch>
        </p:blipFill>
        <p:spPr>
          <a:xfrm>
            <a:off x="5886749" y="1368874"/>
            <a:ext cx="3219503" cy="4166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in ANI vs AGI</a:t>
            </a:r>
            <a:endParaRPr/>
          </a:p>
        </p:txBody>
      </p:sp>
      <p:sp>
        <p:nvSpPr>
          <p:cNvPr id="185" name="Google Shape;185;p24"/>
          <p:cNvSpPr txBox="1"/>
          <p:nvPr>
            <p:ph idx="1" type="body"/>
          </p:nvPr>
        </p:nvSpPr>
        <p:spPr>
          <a:xfrm>
            <a:off x="729450" y="2078875"/>
            <a:ext cx="4760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The rapid progress in ANI has caused people to conclude that there's a lot of progress in AI, which is true. But that has caused people to falsely think that there might be a lot of progress in AGI as well which is leading to some irrational fears about evil clever robots coming over to take over humanity anytime now.</a:t>
            </a:r>
            <a:endParaRPr sz="1700"/>
          </a:p>
        </p:txBody>
      </p:sp>
      <p:pic>
        <p:nvPicPr>
          <p:cNvPr id="186" name="Google Shape;186;p24"/>
          <p:cNvPicPr preferRelativeResize="0"/>
          <p:nvPr/>
        </p:nvPicPr>
        <p:blipFill rotWithShape="1">
          <a:blip r:embed="rId3">
            <a:alphaModFix/>
          </a:blip>
          <a:srcRect b="0" l="0" r="13666" t="0"/>
          <a:stretch/>
        </p:blipFill>
        <p:spPr>
          <a:xfrm>
            <a:off x="4170700" y="1018200"/>
            <a:ext cx="4973301" cy="41253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Achieving AGI Will Take Time</a:t>
            </a:r>
            <a:endParaRPr/>
          </a:p>
        </p:txBody>
      </p:sp>
      <p:sp>
        <p:nvSpPr>
          <p:cNvPr id="192" name="Google Shape;192;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AGI is an exciting goal for researchers to work on, but it requires many technological breakthroughs before we get there and it may be decades or hundreds of years or even thousands of years away.</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idx="4294967295"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Char char="●"/>
            </a:pPr>
            <a:r>
              <a:rPr lang="en" sz="1700">
                <a:solidFill>
                  <a:schemeClr val="lt1"/>
                </a:solidFill>
              </a:rPr>
              <a:t>What is AI?</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Machine learning</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Data</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What makes an AI company</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What machine learning can and can not do</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Intuitive Explanation of Deep Learning</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Building AI Projects</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Building AI in Your Company</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AI and Society</a:t>
            </a:r>
            <a:endParaRPr sz="1700">
              <a:solidFill>
                <a:schemeClr val="lt1"/>
              </a:solidFill>
            </a:endParaRPr>
          </a:p>
        </p:txBody>
      </p:sp>
      <p:sp>
        <p:nvSpPr>
          <p:cNvPr id="198" name="Google Shape;198;p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You Will Learn?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ph type="title"/>
          </p:nvPr>
        </p:nvSpPr>
        <p:spPr>
          <a:xfrm>
            <a:off x="729450" y="1322450"/>
            <a:ext cx="7688400" cy="151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a:t>
            </a:r>
            <a:endParaRPr/>
          </a:p>
        </p:txBody>
      </p:sp>
      <p:sp>
        <p:nvSpPr>
          <p:cNvPr id="204" name="Google Shape;204;p27"/>
          <p:cNvSpPr txBox="1"/>
          <p:nvPr>
            <p:ph idx="4294967295" type="body"/>
          </p:nvPr>
        </p:nvSpPr>
        <p:spPr>
          <a:xfrm>
            <a:off x="727650" y="2841050"/>
            <a:ext cx="7688700" cy="169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rPr>
              <a:t>The rise of AI has been largely driven by one tool in AI called machine learning.</a:t>
            </a:r>
            <a:endParaRPr sz="1700">
              <a:solidFill>
                <a:schemeClr val="lt1"/>
              </a:solidFill>
            </a:endParaRPr>
          </a:p>
          <a:p>
            <a:pPr indent="0" lvl="0" marL="0" rtl="0" algn="ctr">
              <a:spcBef>
                <a:spcPts val="1600"/>
              </a:spcBef>
              <a:spcAft>
                <a:spcPts val="0"/>
              </a:spcAft>
              <a:buNone/>
            </a:pPr>
            <a:r>
              <a:t/>
            </a:r>
            <a:endParaRPr sz="1700">
              <a:solidFill>
                <a:schemeClr val="lt1"/>
              </a:solidFill>
            </a:endParaRPr>
          </a:p>
          <a:p>
            <a:pPr indent="0" lvl="0" marL="0" rtl="0" algn="ctr">
              <a:spcBef>
                <a:spcPts val="1600"/>
              </a:spcBef>
              <a:spcAft>
                <a:spcPts val="1600"/>
              </a:spcAft>
              <a:buNone/>
            </a:pPr>
            <a:r>
              <a:rPr lang="en" sz="1700">
                <a:solidFill>
                  <a:schemeClr val="lt1"/>
                </a:solidFill>
              </a:rPr>
              <a:t>You will start thinking how machine learning might be applied to your company or to your industry.</a:t>
            </a:r>
            <a:endParaRPr sz="17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Learning</a:t>
            </a:r>
            <a:endParaRPr/>
          </a:p>
        </p:txBody>
      </p:sp>
      <p:sp>
        <p:nvSpPr>
          <p:cNvPr id="210" name="Google Shape;210;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The most commonly used type of machine learning is a type of AI that learns A to B, or input to output mappings. This is called supervised learning.</a:t>
            </a:r>
            <a:endParaRPr sz="1700"/>
          </a:p>
        </p:txBody>
      </p:sp>
      <p:pic>
        <p:nvPicPr>
          <p:cNvPr id="211" name="Google Shape;211;p28" title="Input A"/>
          <p:cNvPicPr preferRelativeResize="0"/>
          <p:nvPr/>
        </p:nvPicPr>
        <p:blipFill>
          <a:blip r:embed="rId3">
            <a:alphaModFix/>
          </a:blip>
          <a:stretch>
            <a:fillRect/>
          </a:stretch>
        </p:blipFill>
        <p:spPr>
          <a:xfrm>
            <a:off x="1642612" y="3245325"/>
            <a:ext cx="1486250" cy="1073676"/>
          </a:xfrm>
          <a:prstGeom prst="rect">
            <a:avLst/>
          </a:prstGeom>
          <a:noFill/>
          <a:ln>
            <a:noFill/>
          </a:ln>
        </p:spPr>
      </p:pic>
      <p:sp>
        <p:nvSpPr>
          <p:cNvPr id="212" name="Google Shape;212;p28"/>
          <p:cNvSpPr txBox="1"/>
          <p:nvPr/>
        </p:nvSpPr>
        <p:spPr>
          <a:xfrm>
            <a:off x="1816738" y="4366750"/>
            <a:ext cx="11337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Email</a:t>
            </a:r>
            <a:endParaRPr>
              <a:latin typeface="Lato"/>
              <a:ea typeface="Lato"/>
              <a:cs typeface="Lato"/>
              <a:sym typeface="Lato"/>
            </a:endParaRPr>
          </a:p>
        </p:txBody>
      </p:sp>
      <p:pic>
        <p:nvPicPr>
          <p:cNvPr id="213" name="Google Shape;213;p28"/>
          <p:cNvPicPr preferRelativeResize="0"/>
          <p:nvPr/>
        </p:nvPicPr>
        <p:blipFill>
          <a:blip r:embed="rId4">
            <a:alphaModFix/>
          </a:blip>
          <a:stretch>
            <a:fillRect/>
          </a:stretch>
        </p:blipFill>
        <p:spPr>
          <a:xfrm>
            <a:off x="4066077" y="3245325"/>
            <a:ext cx="1084910" cy="1073674"/>
          </a:xfrm>
          <a:prstGeom prst="rect">
            <a:avLst/>
          </a:prstGeom>
          <a:noFill/>
          <a:ln>
            <a:noFill/>
          </a:ln>
        </p:spPr>
      </p:pic>
      <p:sp>
        <p:nvSpPr>
          <p:cNvPr id="214" name="Google Shape;214;p28"/>
          <p:cNvSpPr txBox="1"/>
          <p:nvPr/>
        </p:nvSpPr>
        <p:spPr>
          <a:xfrm>
            <a:off x="4041688" y="4366750"/>
            <a:ext cx="11337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Output</a:t>
            </a:r>
            <a:r>
              <a:rPr lang="en">
                <a:latin typeface="Lato"/>
                <a:ea typeface="Lato"/>
                <a:cs typeface="Lato"/>
                <a:sym typeface="Lato"/>
              </a:rPr>
              <a:t> (B)</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Spam (0/1)</a:t>
            </a:r>
            <a:endParaRPr>
              <a:latin typeface="Lato"/>
              <a:ea typeface="Lato"/>
              <a:cs typeface="Lato"/>
              <a:sym typeface="Lato"/>
            </a:endParaRPr>
          </a:p>
        </p:txBody>
      </p:sp>
      <p:pic>
        <p:nvPicPr>
          <p:cNvPr id="215" name="Google Shape;215;p28"/>
          <p:cNvPicPr preferRelativeResize="0"/>
          <p:nvPr/>
        </p:nvPicPr>
        <p:blipFill rotWithShape="1">
          <a:blip r:embed="rId5">
            <a:alphaModFix/>
          </a:blip>
          <a:srcRect b="0" l="27456" r="28035" t="0"/>
          <a:stretch/>
        </p:blipFill>
        <p:spPr>
          <a:xfrm>
            <a:off x="6266638" y="3051837"/>
            <a:ext cx="1238352" cy="1460649"/>
          </a:xfrm>
          <a:prstGeom prst="rect">
            <a:avLst/>
          </a:prstGeom>
          <a:noFill/>
          <a:ln>
            <a:noFill/>
          </a:ln>
        </p:spPr>
      </p:pic>
      <p:sp>
        <p:nvSpPr>
          <p:cNvPr id="216" name="Google Shape;216;p28"/>
          <p:cNvSpPr txBox="1"/>
          <p:nvPr/>
        </p:nvSpPr>
        <p:spPr>
          <a:xfrm>
            <a:off x="6177225" y="4366750"/>
            <a:ext cx="14172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Spam Filtering</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Learning</a:t>
            </a:r>
            <a:endParaRPr/>
          </a:p>
        </p:txBody>
      </p:sp>
      <p:sp>
        <p:nvSpPr>
          <p:cNvPr id="222" name="Google Shape;222;p29"/>
          <p:cNvSpPr txBox="1"/>
          <p:nvPr/>
        </p:nvSpPr>
        <p:spPr>
          <a:xfrm>
            <a:off x="1816738" y="4366750"/>
            <a:ext cx="11337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Audio</a:t>
            </a:r>
            <a:endParaRPr>
              <a:latin typeface="Lato"/>
              <a:ea typeface="Lato"/>
              <a:cs typeface="Lato"/>
              <a:sym typeface="Lato"/>
            </a:endParaRPr>
          </a:p>
        </p:txBody>
      </p:sp>
      <p:sp>
        <p:nvSpPr>
          <p:cNvPr id="223" name="Google Shape;223;p29"/>
          <p:cNvSpPr txBox="1"/>
          <p:nvPr>
            <p:ph idx="1" type="body"/>
          </p:nvPr>
        </p:nvSpPr>
        <p:spPr>
          <a:xfrm>
            <a:off x="729450" y="2078875"/>
            <a:ext cx="7688700" cy="78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If the input is an audio clip, and the AI's job is to output the text transcript, then this is speech recognition.</a:t>
            </a:r>
            <a:endParaRPr sz="1700"/>
          </a:p>
        </p:txBody>
      </p:sp>
      <p:sp>
        <p:nvSpPr>
          <p:cNvPr id="224" name="Google Shape;224;p29"/>
          <p:cNvSpPr txBox="1"/>
          <p:nvPr/>
        </p:nvSpPr>
        <p:spPr>
          <a:xfrm>
            <a:off x="4041688" y="4366750"/>
            <a:ext cx="11337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Output </a:t>
            </a:r>
            <a:r>
              <a:rPr lang="en">
                <a:latin typeface="Lato"/>
                <a:ea typeface="Lato"/>
                <a:cs typeface="Lato"/>
                <a:sym typeface="Lato"/>
              </a:rPr>
              <a:t>(B)</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Text (0/1)</a:t>
            </a:r>
            <a:endParaRPr>
              <a:latin typeface="Lato"/>
              <a:ea typeface="Lato"/>
              <a:cs typeface="Lato"/>
              <a:sym typeface="Lato"/>
            </a:endParaRPr>
          </a:p>
        </p:txBody>
      </p:sp>
      <p:sp>
        <p:nvSpPr>
          <p:cNvPr id="225" name="Google Shape;225;p29"/>
          <p:cNvSpPr txBox="1"/>
          <p:nvPr/>
        </p:nvSpPr>
        <p:spPr>
          <a:xfrm>
            <a:off x="5927925" y="4366750"/>
            <a:ext cx="19158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Speech Recognition</a:t>
            </a:r>
            <a:endParaRPr>
              <a:latin typeface="Lato"/>
              <a:ea typeface="Lato"/>
              <a:cs typeface="Lato"/>
              <a:sym typeface="Lato"/>
            </a:endParaRPr>
          </a:p>
        </p:txBody>
      </p:sp>
      <p:pic>
        <p:nvPicPr>
          <p:cNvPr id="226" name="Google Shape;226;p29"/>
          <p:cNvPicPr preferRelativeResize="0"/>
          <p:nvPr/>
        </p:nvPicPr>
        <p:blipFill>
          <a:blip r:embed="rId3">
            <a:alphaModFix/>
          </a:blip>
          <a:stretch>
            <a:fillRect/>
          </a:stretch>
        </p:blipFill>
        <p:spPr>
          <a:xfrm>
            <a:off x="1865500" y="3239713"/>
            <a:ext cx="1084900" cy="1084900"/>
          </a:xfrm>
          <a:prstGeom prst="rect">
            <a:avLst/>
          </a:prstGeom>
          <a:noFill/>
          <a:ln>
            <a:noFill/>
          </a:ln>
        </p:spPr>
      </p:pic>
      <p:pic>
        <p:nvPicPr>
          <p:cNvPr id="227" name="Google Shape;227;p29"/>
          <p:cNvPicPr preferRelativeResize="0"/>
          <p:nvPr/>
        </p:nvPicPr>
        <p:blipFill>
          <a:blip r:embed="rId4">
            <a:alphaModFix/>
          </a:blip>
          <a:stretch>
            <a:fillRect/>
          </a:stretch>
        </p:blipFill>
        <p:spPr>
          <a:xfrm>
            <a:off x="4029550" y="3239700"/>
            <a:ext cx="1084900" cy="1084900"/>
          </a:xfrm>
          <a:prstGeom prst="rect">
            <a:avLst/>
          </a:prstGeom>
          <a:noFill/>
          <a:ln>
            <a:noFill/>
          </a:ln>
        </p:spPr>
      </p:pic>
      <p:pic>
        <p:nvPicPr>
          <p:cNvPr id="228" name="Google Shape;228;p29"/>
          <p:cNvPicPr preferRelativeResize="0"/>
          <p:nvPr/>
        </p:nvPicPr>
        <p:blipFill>
          <a:blip r:embed="rId5">
            <a:alphaModFix/>
          </a:blip>
          <a:stretch>
            <a:fillRect/>
          </a:stretch>
        </p:blipFill>
        <p:spPr>
          <a:xfrm>
            <a:off x="6343375" y="3250184"/>
            <a:ext cx="1084901" cy="10639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Learning</a:t>
            </a:r>
            <a:endParaRPr/>
          </a:p>
        </p:txBody>
      </p:sp>
      <p:sp>
        <p:nvSpPr>
          <p:cNvPr id="234" name="Google Shape;234;p30"/>
          <p:cNvSpPr txBox="1"/>
          <p:nvPr/>
        </p:nvSpPr>
        <p:spPr>
          <a:xfrm>
            <a:off x="1816738" y="4366750"/>
            <a:ext cx="11337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English</a:t>
            </a:r>
            <a:endParaRPr>
              <a:latin typeface="Lato"/>
              <a:ea typeface="Lato"/>
              <a:cs typeface="Lato"/>
              <a:sym typeface="Lato"/>
            </a:endParaRPr>
          </a:p>
        </p:txBody>
      </p:sp>
      <p:sp>
        <p:nvSpPr>
          <p:cNvPr id="235" name="Google Shape;235;p30"/>
          <p:cNvSpPr txBox="1"/>
          <p:nvPr/>
        </p:nvSpPr>
        <p:spPr>
          <a:xfrm>
            <a:off x="4041688" y="4366750"/>
            <a:ext cx="11337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Output</a:t>
            </a:r>
            <a:r>
              <a:rPr lang="en">
                <a:latin typeface="Lato"/>
                <a:ea typeface="Lato"/>
                <a:cs typeface="Lato"/>
                <a:sym typeface="Lato"/>
              </a:rPr>
              <a:t> (B)</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Chinese</a:t>
            </a:r>
            <a:endParaRPr>
              <a:latin typeface="Lato"/>
              <a:ea typeface="Lato"/>
              <a:cs typeface="Lato"/>
              <a:sym typeface="Lato"/>
            </a:endParaRPr>
          </a:p>
        </p:txBody>
      </p:sp>
      <p:sp>
        <p:nvSpPr>
          <p:cNvPr id="236" name="Google Shape;236;p30"/>
          <p:cNvSpPr txBox="1"/>
          <p:nvPr>
            <p:ph idx="1" type="body"/>
          </p:nvPr>
        </p:nvSpPr>
        <p:spPr>
          <a:xfrm>
            <a:off x="729450" y="2078875"/>
            <a:ext cx="7688700" cy="78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If you want to input English and have it output a different language, Chinese, Spanish, something else, then this is machine translation.</a:t>
            </a:r>
            <a:endParaRPr sz="1700"/>
          </a:p>
        </p:txBody>
      </p:sp>
      <p:sp>
        <p:nvSpPr>
          <p:cNvPr id="237" name="Google Shape;237;p30"/>
          <p:cNvSpPr txBox="1"/>
          <p:nvPr/>
        </p:nvSpPr>
        <p:spPr>
          <a:xfrm>
            <a:off x="5927925" y="4366750"/>
            <a:ext cx="19158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38" name="Google Shape;238;p30"/>
          <p:cNvPicPr preferRelativeResize="0"/>
          <p:nvPr/>
        </p:nvPicPr>
        <p:blipFill>
          <a:blip r:embed="rId3">
            <a:alphaModFix/>
          </a:blip>
          <a:stretch>
            <a:fillRect/>
          </a:stretch>
        </p:blipFill>
        <p:spPr>
          <a:xfrm>
            <a:off x="1788866" y="3302750"/>
            <a:ext cx="1189472" cy="1064000"/>
          </a:xfrm>
          <a:prstGeom prst="rect">
            <a:avLst/>
          </a:prstGeom>
          <a:noFill/>
          <a:ln>
            <a:noFill/>
          </a:ln>
        </p:spPr>
      </p:pic>
      <p:pic>
        <p:nvPicPr>
          <p:cNvPr id="239" name="Google Shape;239;p30"/>
          <p:cNvPicPr preferRelativeResize="0"/>
          <p:nvPr/>
        </p:nvPicPr>
        <p:blipFill>
          <a:blip r:embed="rId4">
            <a:alphaModFix/>
          </a:blip>
          <a:stretch>
            <a:fillRect/>
          </a:stretch>
        </p:blipFill>
        <p:spPr>
          <a:xfrm>
            <a:off x="4041693" y="3262844"/>
            <a:ext cx="1133700" cy="1143818"/>
          </a:xfrm>
          <a:prstGeom prst="rect">
            <a:avLst/>
          </a:prstGeom>
          <a:noFill/>
          <a:ln>
            <a:noFill/>
          </a:ln>
        </p:spPr>
      </p:pic>
      <p:pic>
        <p:nvPicPr>
          <p:cNvPr id="240" name="Google Shape;240;p30"/>
          <p:cNvPicPr preferRelativeResize="0"/>
          <p:nvPr/>
        </p:nvPicPr>
        <p:blipFill>
          <a:blip r:embed="rId5">
            <a:alphaModFix/>
          </a:blip>
          <a:stretch>
            <a:fillRect/>
          </a:stretch>
        </p:blipFill>
        <p:spPr>
          <a:xfrm>
            <a:off x="6291088" y="3240025"/>
            <a:ext cx="1189475" cy="1189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Learning</a:t>
            </a:r>
            <a:endParaRPr/>
          </a:p>
        </p:txBody>
      </p:sp>
      <p:sp>
        <p:nvSpPr>
          <p:cNvPr id="246" name="Google Shape;246;p31"/>
          <p:cNvSpPr txBox="1"/>
          <p:nvPr/>
        </p:nvSpPr>
        <p:spPr>
          <a:xfrm>
            <a:off x="1617300" y="4366750"/>
            <a:ext cx="1472400" cy="6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Ad + User Info</a:t>
            </a:r>
            <a:endParaRPr>
              <a:latin typeface="Lato"/>
              <a:ea typeface="Lato"/>
              <a:cs typeface="Lato"/>
              <a:sym typeface="Lato"/>
            </a:endParaRPr>
          </a:p>
        </p:txBody>
      </p:sp>
      <p:sp>
        <p:nvSpPr>
          <p:cNvPr id="247" name="Google Shape;247;p31"/>
          <p:cNvSpPr txBox="1"/>
          <p:nvPr/>
        </p:nvSpPr>
        <p:spPr>
          <a:xfrm>
            <a:off x="4041688" y="4366750"/>
            <a:ext cx="11337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Click? (0/1)</a:t>
            </a:r>
            <a:endParaRPr>
              <a:latin typeface="Lato"/>
              <a:ea typeface="Lato"/>
              <a:cs typeface="Lato"/>
              <a:sym typeface="Lato"/>
            </a:endParaRPr>
          </a:p>
        </p:txBody>
      </p:sp>
      <p:sp>
        <p:nvSpPr>
          <p:cNvPr id="248" name="Google Shape;248;p31"/>
          <p:cNvSpPr txBox="1"/>
          <p:nvPr>
            <p:ph idx="1" type="body"/>
          </p:nvPr>
        </p:nvSpPr>
        <p:spPr>
          <a:xfrm>
            <a:off x="729450" y="2078875"/>
            <a:ext cx="7688700" cy="78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All the large online ad platforms have a piece of AI that inputs some information about an ad, and some information about you, and tries to predict, will you click on this ad or not?</a:t>
            </a:r>
            <a:endParaRPr sz="1700"/>
          </a:p>
        </p:txBody>
      </p:sp>
      <p:sp>
        <p:nvSpPr>
          <p:cNvPr id="249" name="Google Shape;249;p31"/>
          <p:cNvSpPr txBox="1"/>
          <p:nvPr/>
        </p:nvSpPr>
        <p:spPr>
          <a:xfrm>
            <a:off x="5927925" y="4366750"/>
            <a:ext cx="19158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50" name="Google Shape;250;p31"/>
          <p:cNvPicPr preferRelativeResize="0"/>
          <p:nvPr/>
        </p:nvPicPr>
        <p:blipFill>
          <a:blip r:embed="rId3">
            <a:alphaModFix/>
          </a:blip>
          <a:stretch>
            <a:fillRect/>
          </a:stretch>
        </p:blipFill>
        <p:spPr>
          <a:xfrm>
            <a:off x="2347175" y="3267913"/>
            <a:ext cx="1133700" cy="1133700"/>
          </a:xfrm>
          <a:prstGeom prst="rect">
            <a:avLst/>
          </a:prstGeom>
          <a:noFill/>
          <a:ln>
            <a:noFill/>
          </a:ln>
        </p:spPr>
      </p:pic>
      <p:pic>
        <p:nvPicPr>
          <p:cNvPr id="251" name="Google Shape;251;p31"/>
          <p:cNvPicPr preferRelativeResize="0"/>
          <p:nvPr/>
        </p:nvPicPr>
        <p:blipFill>
          <a:blip r:embed="rId4">
            <a:alphaModFix/>
          </a:blip>
          <a:stretch>
            <a:fillRect/>
          </a:stretch>
        </p:blipFill>
        <p:spPr>
          <a:xfrm>
            <a:off x="1290275" y="3306313"/>
            <a:ext cx="1056900" cy="1056900"/>
          </a:xfrm>
          <a:prstGeom prst="rect">
            <a:avLst/>
          </a:prstGeom>
          <a:noFill/>
          <a:ln>
            <a:noFill/>
          </a:ln>
        </p:spPr>
      </p:pic>
      <p:pic>
        <p:nvPicPr>
          <p:cNvPr id="252" name="Google Shape;252;p31"/>
          <p:cNvPicPr preferRelativeResize="0"/>
          <p:nvPr/>
        </p:nvPicPr>
        <p:blipFill>
          <a:blip r:embed="rId5">
            <a:alphaModFix/>
          </a:blip>
          <a:stretch>
            <a:fillRect/>
          </a:stretch>
        </p:blipFill>
        <p:spPr>
          <a:xfrm>
            <a:off x="4041700" y="3240025"/>
            <a:ext cx="1133700" cy="1133700"/>
          </a:xfrm>
          <a:prstGeom prst="rect">
            <a:avLst/>
          </a:prstGeom>
          <a:noFill/>
          <a:ln>
            <a:noFill/>
          </a:ln>
        </p:spPr>
      </p:pic>
      <p:pic>
        <p:nvPicPr>
          <p:cNvPr id="253" name="Google Shape;253;p31"/>
          <p:cNvPicPr preferRelativeResize="0"/>
          <p:nvPr/>
        </p:nvPicPr>
        <p:blipFill>
          <a:blip r:embed="rId6">
            <a:alphaModFix/>
          </a:blip>
          <a:stretch>
            <a:fillRect/>
          </a:stretch>
        </p:blipFill>
        <p:spPr>
          <a:xfrm>
            <a:off x="6318975" y="3267925"/>
            <a:ext cx="1133701" cy="1133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265500" y="1718250"/>
            <a:ext cx="4045200" cy="170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Audience</a:t>
            </a:r>
            <a:endParaRPr/>
          </a:p>
        </p:txBody>
      </p:sp>
      <p:sp>
        <p:nvSpPr>
          <p:cNvPr id="93" name="Google Shape;93;p1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want to:</a:t>
            </a:r>
            <a:endParaRPr/>
          </a:p>
          <a:p>
            <a:pPr indent="-311150" lvl="0" marL="457200" rtl="0" algn="l">
              <a:spcBef>
                <a:spcPts val="1600"/>
              </a:spcBef>
              <a:spcAft>
                <a:spcPts val="0"/>
              </a:spcAft>
              <a:buSzPts val="1300"/>
              <a:buChar char="●"/>
            </a:pPr>
            <a:r>
              <a:rPr lang="en"/>
              <a:t>know what’s behind the buzzwords</a:t>
            </a:r>
            <a:endParaRPr/>
          </a:p>
          <a:p>
            <a:pPr indent="-311150" lvl="0" marL="457200" rtl="0" algn="l">
              <a:spcBef>
                <a:spcPts val="1600"/>
              </a:spcBef>
              <a:spcAft>
                <a:spcPts val="0"/>
              </a:spcAft>
              <a:buSzPts val="1300"/>
              <a:buChar char="●"/>
            </a:pPr>
            <a:r>
              <a:rPr lang="en"/>
              <a:t>use AI yourself</a:t>
            </a:r>
            <a:endParaRPr/>
          </a:p>
          <a:p>
            <a:pPr indent="-311150" lvl="0" marL="457200" rtl="0" algn="l">
              <a:spcBef>
                <a:spcPts val="1600"/>
              </a:spcBef>
              <a:spcAft>
                <a:spcPts val="0"/>
              </a:spcAft>
              <a:buSzPts val="1300"/>
              <a:buChar char="●"/>
            </a:pPr>
            <a:r>
              <a:rPr lang="en"/>
              <a:t>understand how AI is affecting society and how to navigate that</a:t>
            </a:r>
            <a:endParaRPr/>
          </a:p>
          <a:p>
            <a:pPr indent="0" lvl="0" marL="0" rtl="0" algn="l">
              <a:spcBef>
                <a:spcPts val="1600"/>
              </a:spcBef>
              <a:spcAft>
                <a:spcPts val="0"/>
              </a:spcAft>
              <a:buNone/>
            </a:pPr>
            <a:r>
              <a:rPr lang="en"/>
              <a:t>Prerequisite:</a:t>
            </a:r>
            <a:endParaRPr/>
          </a:p>
          <a:p>
            <a:pPr indent="-311150" lvl="0" marL="457200" rtl="0" algn="l">
              <a:spcBef>
                <a:spcPts val="1600"/>
              </a:spcBef>
              <a:spcAft>
                <a:spcPts val="1600"/>
              </a:spcAft>
              <a:buSzPts val="1300"/>
              <a:buChar char="●"/>
            </a:pPr>
            <a:r>
              <a:rPr lang="en"/>
              <a:t>None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Supervised Learning</a:t>
            </a:r>
            <a:endParaRPr/>
          </a:p>
        </p:txBody>
      </p:sp>
      <p:pic>
        <p:nvPicPr>
          <p:cNvPr id="259" name="Google Shape;259;p32"/>
          <p:cNvPicPr preferRelativeResize="0"/>
          <p:nvPr/>
        </p:nvPicPr>
        <p:blipFill>
          <a:blip r:embed="rId3">
            <a:alphaModFix/>
          </a:blip>
          <a:stretch>
            <a:fillRect/>
          </a:stretch>
        </p:blipFill>
        <p:spPr>
          <a:xfrm>
            <a:off x="6335825" y="3210025"/>
            <a:ext cx="1254847" cy="1013850"/>
          </a:xfrm>
          <a:prstGeom prst="rect">
            <a:avLst/>
          </a:prstGeom>
          <a:noFill/>
          <a:ln>
            <a:noFill/>
          </a:ln>
        </p:spPr>
      </p:pic>
      <p:sp>
        <p:nvSpPr>
          <p:cNvPr id="260" name="Google Shape;260;p32"/>
          <p:cNvSpPr txBox="1"/>
          <p:nvPr>
            <p:ph idx="1" type="body"/>
          </p:nvPr>
        </p:nvSpPr>
        <p:spPr>
          <a:xfrm>
            <a:off x="729450" y="2078875"/>
            <a:ext cx="7688700" cy="293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If you want to build a self-driving car, one of the key pieces of AI is the AI that takes as input an image, and some information from radar, or from other sensors, and outputs the position of other cars, so your self-driving car can avoid the other cars.</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61" name="Google Shape;261;p32"/>
          <p:cNvPicPr preferRelativeResize="0"/>
          <p:nvPr/>
        </p:nvPicPr>
        <p:blipFill>
          <a:blip r:embed="rId4">
            <a:alphaModFix/>
          </a:blip>
          <a:stretch>
            <a:fillRect/>
          </a:stretch>
        </p:blipFill>
        <p:spPr>
          <a:xfrm>
            <a:off x="1854399" y="2969024"/>
            <a:ext cx="1254850" cy="1254850"/>
          </a:xfrm>
          <a:prstGeom prst="rect">
            <a:avLst/>
          </a:prstGeom>
          <a:noFill/>
          <a:ln>
            <a:noFill/>
          </a:ln>
        </p:spPr>
      </p:pic>
      <p:pic>
        <p:nvPicPr>
          <p:cNvPr id="262" name="Google Shape;262;p32"/>
          <p:cNvPicPr preferRelativeResize="0"/>
          <p:nvPr/>
        </p:nvPicPr>
        <p:blipFill>
          <a:blip r:embed="rId5">
            <a:alphaModFix/>
          </a:blip>
          <a:stretch>
            <a:fillRect/>
          </a:stretch>
        </p:blipFill>
        <p:spPr>
          <a:xfrm>
            <a:off x="3716652" y="3149200"/>
            <a:ext cx="1514000" cy="1135500"/>
          </a:xfrm>
          <a:prstGeom prst="rect">
            <a:avLst/>
          </a:prstGeom>
          <a:noFill/>
          <a:ln>
            <a:noFill/>
          </a:ln>
        </p:spPr>
      </p:pic>
      <p:pic>
        <p:nvPicPr>
          <p:cNvPr id="263" name="Google Shape;263;p32"/>
          <p:cNvPicPr preferRelativeResize="0"/>
          <p:nvPr/>
        </p:nvPicPr>
        <p:blipFill>
          <a:blip r:embed="rId6">
            <a:alphaModFix/>
          </a:blip>
          <a:stretch>
            <a:fillRect/>
          </a:stretch>
        </p:blipFill>
        <p:spPr>
          <a:xfrm>
            <a:off x="884025" y="3293025"/>
            <a:ext cx="1133650" cy="847850"/>
          </a:xfrm>
          <a:prstGeom prst="rect">
            <a:avLst/>
          </a:prstGeom>
          <a:noFill/>
          <a:ln>
            <a:noFill/>
          </a:ln>
        </p:spPr>
      </p:pic>
      <p:sp>
        <p:nvSpPr>
          <p:cNvPr id="264" name="Google Shape;264;p32"/>
          <p:cNvSpPr txBox="1"/>
          <p:nvPr/>
        </p:nvSpPr>
        <p:spPr>
          <a:xfrm>
            <a:off x="884025" y="4284700"/>
            <a:ext cx="15141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Input(A)</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Image, radar info</a:t>
            </a:r>
            <a:endParaRPr>
              <a:latin typeface="Lato"/>
              <a:ea typeface="Lato"/>
              <a:cs typeface="Lato"/>
              <a:sym typeface="Lato"/>
            </a:endParaRPr>
          </a:p>
        </p:txBody>
      </p:sp>
      <p:sp>
        <p:nvSpPr>
          <p:cNvPr id="265" name="Google Shape;265;p32"/>
          <p:cNvSpPr txBox="1"/>
          <p:nvPr/>
        </p:nvSpPr>
        <p:spPr>
          <a:xfrm>
            <a:off x="3553100" y="4406800"/>
            <a:ext cx="18411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Position of other cars</a:t>
            </a:r>
            <a:endParaRPr>
              <a:latin typeface="Lato"/>
              <a:ea typeface="Lato"/>
              <a:cs typeface="Lato"/>
              <a:sym typeface="Lato"/>
            </a:endParaRPr>
          </a:p>
        </p:txBody>
      </p:sp>
      <p:sp>
        <p:nvSpPr>
          <p:cNvPr id="266" name="Google Shape;266;p32"/>
          <p:cNvSpPr txBox="1"/>
          <p:nvPr/>
        </p:nvSpPr>
        <p:spPr>
          <a:xfrm>
            <a:off x="6338025" y="4406800"/>
            <a:ext cx="16161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Self-Driving Car</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Supervised Learning</a:t>
            </a:r>
            <a:endParaRPr/>
          </a:p>
          <a:p>
            <a:pPr indent="0" lvl="0" marL="0" rtl="0" algn="l">
              <a:spcBef>
                <a:spcPts val="0"/>
              </a:spcBef>
              <a:spcAft>
                <a:spcPts val="0"/>
              </a:spcAft>
              <a:buNone/>
            </a:pPr>
            <a:r>
              <a:t/>
            </a:r>
            <a:endParaRPr/>
          </a:p>
        </p:txBody>
      </p:sp>
      <p:pic>
        <p:nvPicPr>
          <p:cNvPr id="272" name="Google Shape;272;p33"/>
          <p:cNvPicPr preferRelativeResize="0"/>
          <p:nvPr/>
        </p:nvPicPr>
        <p:blipFill rotWithShape="1">
          <a:blip r:embed="rId3">
            <a:alphaModFix/>
          </a:blip>
          <a:srcRect b="8310" l="20408" r="23339" t="10137"/>
          <a:stretch/>
        </p:blipFill>
        <p:spPr>
          <a:xfrm>
            <a:off x="1461550" y="3209775"/>
            <a:ext cx="1162075" cy="1391675"/>
          </a:xfrm>
          <a:prstGeom prst="rect">
            <a:avLst/>
          </a:prstGeom>
          <a:noFill/>
          <a:ln>
            <a:noFill/>
          </a:ln>
        </p:spPr>
      </p:pic>
      <p:sp>
        <p:nvSpPr>
          <p:cNvPr id="273" name="Google Shape;273;p33"/>
          <p:cNvSpPr txBox="1"/>
          <p:nvPr>
            <p:ph idx="1" type="body"/>
          </p:nvPr>
        </p:nvSpPr>
        <p:spPr>
          <a:xfrm>
            <a:off x="659175"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Manufacturing, we </a:t>
            </a:r>
            <a:r>
              <a:rPr lang="en"/>
              <a:t>take as input a picture of something you've just manufactured, such as a picture of a cell phone coming off the assembly line., and you want to output, is there a scratch, or is there a dent, or some other defects on this thing you've just manufactured? This is </a:t>
            </a:r>
            <a:r>
              <a:rPr b="1" lang="en"/>
              <a:t>visual inspection</a:t>
            </a:r>
            <a:r>
              <a:rPr lang="en"/>
              <a:t> which is helping manufacturers to reduce or prevent defects in the things that they're making.</a:t>
            </a:r>
            <a:endParaRPr/>
          </a:p>
        </p:txBody>
      </p:sp>
      <p:pic>
        <p:nvPicPr>
          <p:cNvPr id="274" name="Google Shape;274;p33"/>
          <p:cNvPicPr preferRelativeResize="0"/>
          <p:nvPr/>
        </p:nvPicPr>
        <p:blipFill rotWithShape="1">
          <a:blip r:embed="rId4">
            <a:alphaModFix/>
          </a:blip>
          <a:srcRect b="9836" l="21157" r="20797" t="0"/>
          <a:stretch/>
        </p:blipFill>
        <p:spPr>
          <a:xfrm>
            <a:off x="4426800" y="3209763"/>
            <a:ext cx="885350" cy="1281350"/>
          </a:xfrm>
          <a:prstGeom prst="rect">
            <a:avLst/>
          </a:prstGeom>
          <a:noFill/>
          <a:ln>
            <a:noFill/>
          </a:ln>
        </p:spPr>
      </p:pic>
      <p:pic>
        <p:nvPicPr>
          <p:cNvPr id="275" name="Google Shape;275;p33"/>
          <p:cNvPicPr preferRelativeResize="0"/>
          <p:nvPr/>
        </p:nvPicPr>
        <p:blipFill>
          <a:blip r:embed="rId5">
            <a:alphaModFix/>
          </a:blip>
          <a:stretch>
            <a:fillRect/>
          </a:stretch>
        </p:blipFill>
        <p:spPr>
          <a:xfrm>
            <a:off x="6880375" y="3154600"/>
            <a:ext cx="1228625" cy="1391675"/>
          </a:xfrm>
          <a:prstGeom prst="rect">
            <a:avLst/>
          </a:prstGeom>
          <a:noFill/>
          <a:ln>
            <a:noFill/>
          </a:ln>
        </p:spPr>
      </p:pic>
      <p:sp>
        <p:nvSpPr>
          <p:cNvPr id="276" name="Google Shape;276;p33"/>
          <p:cNvSpPr txBox="1"/>
          <p:nvPr/>
        </p:nvSpPr>
        <p:spPr>
          <a:xfrm>
            <a:off x="1115125" y="4448950"/>
            <a:ext cx="18549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Image of a phone</a:t>
            </a:r>
            <a:endParaRPr>
              <a:latin typeface="Lato"/>
              <a:ea typeface="Lato"/>
              <a:cs typeface="Lato"/>
              <a:sym typeface="Lato"/>
            </a:endParaRPr>
          </a:p>
        </p:txBody>
      </p:sp>
      <p:sp>
        <p:nvSpPr>
          <p:cNvPr id="277" name="Google Shape;277;p33"/>
          <p:cNvSpPr txBox="1"/>
          <p:nvPr/>
        </p:nvSpPr>
        <p:spPr>
          <a:xfrm>
            <a:off x="4012225" y="4448950"/>
            <a:ext cx="1714500" cy="3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Defects (0/1)</a:t>
            </a:r>
            <a:endParaRPr>
              <a:latin typeface="Lato"/>
              <a:ea typeface="Lato"/>
              <a:cs typeface="Lato"/>
              <a:sym typeface="Lato"/>
            </a:endParaRPr>
          </a:p>
        </p:txBody>
      </p:sp>
      <p:sp>
        <p:nvSpPr>
          <p:cNvPr id="278" name="Google Shape;278;p33"/>
          <p:cNvSpPr txBox="1"/>
          <p:nvPr/>
        </p:nvSpPr>
        <p:spPr>
          <a:xfrm>
            <a:off x="6801775" y="4617600"/>
            <a:ext cx="1714500" cy="3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Visual Inspection</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Learning</a:t>
            </a:r>
            <a:endParaRPr/>
          </a:p>
        </p:txBody>
      </p:sp>
      <p:sp>
        <p:nvSpPr>
          <p:cNvPr id="284" name="Google Shape;284;p34"/>
          <p:cNvSpPr txBox="1"/>
          <p:nvPr>
            <p:ph idx="1" type="body"/>
          </p:nvPr>
        </p:nvSpPr>
        <p:spPr>
          <a:xfrm>
            <a:off x="729450" y="2078875"/>
            <a:ext cx="7688700" cy="158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This set of AI called supervised learning, just learns input to output, or A to B mappings. On one hand, input to output, A to B it seems quite limiting. But when you find a right</a:t>
            </a:r>
            <a:r>
              <a:rPr lang="en" sz="1700"/>
              <a:t> application scenario,</a:t>
            </a:r>
            <a:r>
              <a:rPr lang="en" sz="1700"/>
              <a:t> this can be incredibly valuable.</a:t>
            </a:r>
            <a:endParaRPr sz="1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Now?</a:t>
            </a:r>
            <a:endParaRPr/>
          </a:p>
        </p:txBody>
      </p:sp>
      <p:pic>
        <p:nvPicPr>
          <p:cNvPr id="290" name="Google Shape;290;p35"/>
          <p:cNvPicPr preferRelativeResize="0"/>
          <p:nvPr/>
        </p:nvPicPr>
        <p:blipFill>
          <a:blip r:embed="rId3">
            <a:alphaModFix/>
          </a:blip>
          <a:stretch>
            <a:fillRect/>
          </a:stretch>
        </p:blipFill>
        <p:spPr>
          <a:xfrm>
            <a:off x="1515688" y="1853850"/>
            <a:ext cx="6112634" cy="29848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Now?</a:t>
            </a:r>
            <a:endParaRPr/>
          </a:p>
        </p:txBody>
      </p:sp>
      <p:pic>
        <p:nvPicPr>
          <p:cNvPr id="296" name="Google Shape;296;p36"/>
          <p:cNvPicPr preferRelativeResize="0"/>
          <p:nvPr/>
        </p:nvPicPr>
        <p:blipFill>
          <a:blip r:embed="rId3">
            <a:alphaModFix/>
          </a:blip>
          <a:stretch>
            <a:fillRect/>
          </a:stretch>
        </p:blipFill>
        <p:spPr>
          <a:xfrm>
            <a:off x="1153738" y="1853850"/>
            <a:ext cx="6836532"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Now?</a:t>
            </a:r>
            <a:endParaRPr/>
          </a:p>
        </p:txBody>
      </p:sp>
      <p:pic>
        <p:nvPicPr>
          <p:cNvPr id="302" name="Google Shape;302;p37"/>
          <p:cNvPicPr preferRelativeResize="0"/>
          <p:nvPr/>
        </p:nvPicPr>
        <p:blipFill>
          <a:blip r:embed="rId3">
            <a:alphaModFix/>
          </a:blip>
          <a:stretch>
            <a:fillRect/>
          </a:stretch>
        </p:blipFill>
        <p:spPr>
          <a:xfrm>
            <a:off x="902350" y="1853850"/>
            <a:ext cx="7342893" cy="29848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Now?</a:t>
            </a:r>
            <a:endParaRPr/>
          </a:p>
        </p:txBody>
      </p:sp>
      <p:pic>
        <p:nvPicPr>
          <p:cNvPr id="308" name="Google Shape;308;p38"/>
          <p:cNvPicPr preferRelativeResize="0"/>
          <p:nvPr/>
        </p:nvPicPr>
        <p:blipFill>
          <a:blip r:embed="rId3">
            <a:alphaModFix/>
          </a:blip>
          <a:stretch>
            <a:fillRect/>
          </a:stretch>
        </p:blipFill>
        <p:spPr>
          <a:xfrm>
            <a:off x="1107013" y="1853850"/>
            <a:ext cx="6929974" cy="2984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Now?</a:t>
            </a:r>
            <a:endParaRPr/>
          </a:p>
        </p:txBody>
      </p:sp>
      <p:pic>
        <p:nvPicPr>
          <p:cNvPr id="314" name="Google Shape;314;p39"/>
          <p:cNvPicPr preferRelativeResize="0"/>
          <p:nvPr/>
        </p:nvPicPr>
        <p:blipFill>
          <a:blip r:embed="rId3">
            <a:alphaModFix/>
          </a:blip>
          <a:stretch>
            <a:fillRect/>
          </a:stretch>
        </p:blipFill>
        <p:spPr>
          <a:xfrm>
            <a:off x="1150725" y="1853850"/>
            <a:ext cx="6842557" cy="29848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Now?</a:t>
            </a:r>
            <a:endParaRPr/>
          </a:p>
        </p:txBody>
      </p:sp>
      <p:pic>
        <p:nvPicPr>
          <p:cNvPr id="320" name="Google Shape;320;p40"/>
          <p:cNvPicPr preferRelativeResize="0"/>
          <p:nvPr/>
        </p:nvPicPr>
        <p:blipFill>
          <a:blip r:embed="rId3">
            <a:alphaModFix/>
          </a:blip>
          <a:stretch>
            <a:fillRect/>
          </a:stretch>
        </p:blipFill>
        <p:spPr>
          <a:xfrm>
            <a:off x="1239813" y="1916400"/>
            <a:ext cx="6664382" cy="29848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Rise of Fast Computers</a:t>
            </a:r>
            <a:endParaRPr/>
          </a:p>
        </p:txBody>
      </p:sp>
      <p:sp>
        <p:nvSpPr>
          <p:cNvPr id="326" name="Google Shape;326;p41"/>
          <p:cNvSpPr txBox="1"/>
          <p:nvPr>
            <p:ph idx="1" type="body"/>
          </p:nvPr>
        </p:nvSpPr>
        <p:spPr>
          <a:xfrm>
            <a:off x="729450" y="2078875"/>
            <a:ext cx="7688700" cy="212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So, the rise of fast computers with specialized processors such as graphics processing units or GPUs has enabled many companies, not just giant tech companies, but many many other companies to be able to train large neural nets on a large enough amount of data in order to get very good performance and drive business value.</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 of this Course</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The meaning behind common AI terminology, including neural networks, machine learning, deep learning, and data science</a:t>
            </a:r>
            <a:endParaRPr/>
          </a:p>
          <a:p>
            <a:pPr indent="-311150" lvl="0" marL="457200" rtl="0" algn="l">
              <a:spcBef>
                <a:spcPts val="0"/>
              </a:spcBef>
              <a:spcAft>
                <a:spcPts val="0"/>
              </a:spcAft>
              <a:buSzPts val="1300"/>
              <a:buAutoNum type="arabicPeriod"/>
            </a:pPr>
            <a:r>
              <a:rPr lang="en"/>
              <a:t>What AI realistically can--and cannot--do</a:t>
            </a:r>
            <a:endParaRPr/>
          </a:p>
          <a:p>
            <a:pPr indent="-311150" lvl="0" marL="457200" rtl="0" algn="l">
              <a:spcBef>
                <a:spcPts val="0"/>
              </a:spcBef>
              <a:spcAft>
                <a:spcPts val="0"/>
              </a:spcAft>
              <a:buSzPts val="1300"/>
              <a:buAutoNum type="arabicPeriod"/>
            </a:pPr>
            <a:r>
              <a:rPr lang="en"/>
              <a:t>How to spot opportunities to apply AI to problems in your own organization</a:t>
            </a:r>
            <a:endParaRPr/>
          </a:p>
          <a:p>
            <a:pPr indent="-311150" lvl="0" marL="457200" rtl="0" algn="l">
              <a:spcBef>
                <a:spcPts val="0"/>
              </a:spcBef>
              <a:spcAft>
                <a:spcPts val="0"/>
              </a:spcAft>
              <a:buSzPts val="1300"/>
              <a:buAutoNum type="arabicPeriod"/>
            </a:pPr>
            <a:r>
              <a:rPr lang="en"/>
              <a:t>What it feels like to build machine learning and data science projects</a:t>
            </a:r>
            <a:endParaRPr/>
          </a:p>
          <a:p>
            <a:pPr indent="-311150" lvl="0" marL="457200" rtl="0" algn="l">
              <a:spcBef>
                <a:spcPts val="0"/>
              </a:spcBef>
              <a:spcAft>
                <a:spcPts val="0"/>
              </a:spcAft>
              <a:buSzPts val="1300"/>
              <a:buAutoNum type="arabicPeriod"/>
            </a:pPr>
            <a:r>
              <a:rPr lang="en"/>
              <a:t>How to work with an AI team and build an AI strategy in your company</a:t>
            </a:r>
            <a:endParaRPr/>
          </a:p>
          <a:p>
            <a:pPr indent="-311150" lvl="0" marL="457200" rtl="0" algn="l">
              <a:spcBef>
                <a:spcPts val="0"/>
              </a:spcBef>
              <a:spcAft>
                <a:spcPts val="0"/>
              </a:spcAft>
              <a:buSzPts val="1300"/>
              <a:buAutoNum type="arabicPeriod"/>
            </a:pPr>
            <a:r>
              <a:rPr lang="en"/>
              <a:t>How to navigate ethical and societal discussions surrounding AI</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2"/>
          <p:cNvSpPr txBox="1"/>
          <p:nvPr>
            <p:ph type="title"/>
          </p:nvPr>
        </p:nvSpPr>
        <p:spPr>
          <a:xfrm>
            <a:off x="0" y="864300"/>
            <a:ext cx="9144000" cy="298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the most important </a:t>
            </a:r>
            <a:endParaRPr/>
          </a:p>
          <a:p>
            <a:pPr indent="0" lvl="0" marL="0" rtl="0" algn="ctr">
              <a:spcBef>
                <a:spcPts val="0"/>
              </a:spcBef>
              <a:spcAft>
                <a:spcPts val="0"/>
              </a:spcAft>
              <a:buNone/>
            </a:pPr>
            <a:r>
              <a:rPr lang="en"/>
              <a:t>idea in AI?</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3"/>
          <p:cNvSpPr txBox="1"/>
          <p:nvPr>
            <p:ph type="title"/>
          </p:nvPr>
        </p:nvSpPr>
        <p:spPr>
          <a:xfrm>
            <a:off x="150" y="864300"/>
            <a:ext cx="9144000" cy="298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4"/>
          <p:cNvSpPr txBox="1"/>
          <p:nvPr>
            <p:ph type="title"/>
          </p:nvPr>
        </p:nvSpPr>
        <p:spPr>
          <a:xfrm>
            <a:off x="0" y="864300"/>
            <a:ext cx="9144000" cy="29850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a:t>What is </a:t>
            </a:r>
            <a:r>
              <a:rPr lang="en"/>
              <a:t>Supervised</a:t>
            </a:r>
            <a:r>
              <a:rPr lang="en"/>
              <a:t> Learning?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5"/>
          <p:cNvSpPr txBox="1"/>
          <p:nvPr>
            <p:ph type="title"/>
          </p:nvPr>
        </p:nvSpPr>
        <p:spPr>
          <a:xfrm>
            <a:off x="150" y="864300"/>
            <a:ext cx="9144000" cy="298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to B mappings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Input to Output mappings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6"/>
          <p:cNvSpPr txBox="1"/>
          <p:nvPr>
            <p:ph type="title"/>
          </p:nvPr>
        </p:nvSpPr>
        <p:spPr>
          <a:xfrm>
            <a:off x="0" y="864300"/>
            <a:ext cx="9144000" cy="298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enables machine learning </a:t>
            </a:r>
            <a:endParaRPr/>
          </a:p>
          <a:p>
            <a:pPr indent="0" lvl="0" marL="0" rtl="0" algn="ctr">
              <a:spcBef>
                <a:spcPts val="0"/>
              </a:spcBef>
              <a:spcAft>
                <a:spcPts val="0"/>
              </a:spcAft>
              <a:buNone/>
            </a:pPr>
            <a:r>
              <a:rPr lang="en"/>
              <a:t>to work so well?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7"/>
          <p:cNvSpPr txBox="1"/>
          <p:nvPr>
            <p:ph type="title"/>
          </p:nvPr>
        </p:nvSpPr>
        <p:spPr>
          <a:xfrm>
            <a:off x="729450" y="1322450"/>
            <a:ext cx="7688400" cy="151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Data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Table of Data (Dataset)</a:t>
            </a:r>
            <a:endParaRPr/>
          </a:p>
        </p:txBody>
      </p:sp>
      <p:graphicFrame>
        <p:nvGraphicFramePr>
          <p:cNvPr id="362" name="Google Shape;362;p48"/>
          <p:cNvGraphicFramePr/>
          <p:nvPr/>
        </p:nvGraphicFramePr>
        <p:xfrm>
          <a:off x="954300" y="1917900"/>
          <a:ext cx="3000000" cy="3000000"/>
        </p:xfrm>
        <a:graphic>
          <a:graphicData uri="http://schemas.openxmlformats.org/drawingml/2006/table">
            <a:tbl>
              <a:tblPr>
                <a:noFill/>
                <a:tableStyleId>{C084427A-D561-400E-A864-51BC54CF9BED}</a:tableStyleId>
              </a:tblPr>
              <a:tblGrid>
                <a:gridCol w="3619500"/>
                <a:gridCol w="3619500"/>
              </a:tblGrid>
              <a:tr h="381000">
                <a:tc>
                  <a:txBody>
                    <a:bodyPr/>
                    <a:lstStyle/>
                    <a:p>
                      <a:pPr indent="0" lvl="0" marL="0" rtl="0" algn="l">
                        <a:spcBef>
                          <a:spcPts val="0"/>
                        </a:spcBef>
                        <a:spcAft>
                          <a:spcPts val="0"/>
                        </a:spcAft>
                        <a:buNone/>
                      </a:pPr>
                      <a:r>
                        <a:rPr b="1" lang="en"/>
                        <a:t>Size of House (Square Feet)</a:t>
                      </a:r>
                      <a:endParaRPr b="1"/>
                    </a:p>
                  </a:txBody>
                  <a:tcPr marT="91425" marB="91425" marR="91425" marL="91425"/>
                </a:tc>
                <a:tc>
                  <a:txBody>
                    <a:bodyPr/>
                    <a:lstStyle/>
                    <a:p>
                      <a:pPr indent="0" lvl="0" marL="0" rtl="0" algn="l">
                        <a:spcBef>
                          <a:spcPts val="0"/>
                        </a:spcBef>
                        <a:spcAft>
                          <a:spcPts val="0"/>
                        </a:spcAft>
                        <a:buNone/>
                      </a:pPr>
                      <a:r>
                        <a:rPr b="1" lang="en"/>
                        <a:t>Price ($1000)</a:t>
                      </a:r>
                      <a:endParaRPr b="1"/>
                    </a:p>
                  </a:txBody>
                  <a:tcPr marT="91425" marB="91425" marR="91425" marL="91425"/>
                </a:tc>
              </a:tr>
              <a:tr h="381000">
                <a:tc>
                  <a:txBody>
                    <a:bodyPr/>
                    <a:lstStyle/>
                    <a:p>
                      <a:pPr indent="0" lvl="0" marL="0" rtl="0" algn="ctr">
                        <a:spcBef>
                          <a:spcPts val="0"/>
                        </a:spcBef>
                        <a:spcAft>
                          <a:spcPts val="0"/>
                        </a:spcAft>
                        <a:buNone/>
                      </a:pPr>
                      <a:r>
                        <a:rPr lang="en"/>
                        <a:t>523</a:t>
                      </a:r>
                      <a:endParaRPr/>
                    </a:p>
                  </a:txBody>
                  <a:tcPr marT="91425" marB="91425" marR="91425" marL="91425"/>
                </a:tc>
                <a:tc>
                  <a:txBody>
                    <a:bodyPr/>
                    <a:lstStyle/>
                    <a:p>
                      <a:pPr indent="0" lvl="0" marL="0" rtl="0" algn="ctr">
                        <a:spcBef>
                          <a:spcPts val="0"/>
                        </a:spcBef>
                        <a:spcAft>
                          <a:spcPts val="0"/>
                        </a:spcAft>
                        <a:buNone/>
                      </a:pPr>
                      <a:r>
                        <a:rPr lang="en"/>
                        <a:t>115</a:t>
                      </a:r>
                      <a:endParaRPr/>
                    </a:p>
                  </a:txBody>
                  <a:tcPr marT="91425" marB="91425" marR="91425" marL="91425"/>
                </a:tc>
              </a:tr>
              <a:tr h="381000">
                <a:tc>
                  <a:txBody>
                    <a:bodyPr/>
                    <a:lstStyle/>
                    <a:p>
                      <a:pPr indent="0" lvl="0" marL="0" rtl="0" algn="ctr">
                        <a:spcBef>
                          <a:spcPts val="0"/>
                        </a:spcBef>
                        <a:spcAft>
                          <a:spcPts val="0"/>
                        </a:spcAft>
                        <a:buNone/>
                      </a:pPr>
                      <a:r>
                        <a:rPr lang="en"/>
                        <a:t>645</a:t>
                      </a:r>
                      <a:endParaRPr/>
                    </a:p>
                  </a:txBody>
                  <a:tcPr marT="91425" marB="91425" marR="91425" marL="91425"/>
                </a:tc>
                <a:tc>
                  <a:txBody>
                    <a:bodyPr/>
                    <a:lstStyle/>
                    <a:p>
                      <a:pPr indent="0" lvl="0" marL="0" rtl="0" algn="ctr">
                        <a:spcBef>
                          <a:spcPts val="0"/>
                        </a:spcBef>
                        <a:spcAft>
                          <a:spcPts val="0"/>
                        </a:spcAft>
                        <a:buNone/>
                      </a:pPr>
                      <a:r>
                        <a:rPr lang="en"/>
                        <a:t>150</a:t>
                      </a:r>
                      <a:endParaRPr/>
                    </a:p>
                  </a:txBody>
                  <a:tcPr marT="91425" marB="91425" marR="91425" marL="91425"/>
                </a:tc>
              </a:tr>
              <a:tr h="381000">
                <a:tc>
                  <a:txBody>
                    <a:bodyPr/>
                    <a:lstStyle/>
                    <a:p>
                      <a:pPr indent="0" lvl="0" marL="0" rtl="0" algn="ctr">
                        <a:spcBef>
                          <a:spcPts val="0"/>
                        </a:spcBef>
                        <a:spcAft>
                          <a:spcPts val="0"/>
                        </a:spcAft>
                        <a:buNone/>
                      </a:pPr>
                      <a:r>
                        <a:rPr lang="en"/>
                        <a:t>708</a:t>
                      </a:r>
                      <a:endParaRPr/>
                    </a:p>
                  </a:txBody>
                  <a:tcPr marT="91425" marB="91425" marR="91425" marL="91425"/>
                </a:tc>
                <a:tc>
                  <a:txBody>
                    <a:bodyPr/>
                    <a:lstStyle/>
                    <a:p>
                      <a:pPr indent="0" lvl="0" marL="0" rtl="0" algn="ctr">
                        <a:spcBef>
                          <a:spcPts val="0"/>
                        </a:spcBef>
                        <a:spcAft>
                          <a:spcPts val="0"/>
                        </a:spcAft>
                        <a:buNone/>
                      </a:pPr>
                      <a:r>
                        <a:rPr lang="en"/>
                        <a:t>210</a:t>
                      </a:r>
                      <a:endParaRPr/>
                    </a:p>
                  </a:txBody>
                  <a:tcPr marT="91425" marB="91425" marR="91425" marL="91425"/>
                </a:tc>
              </a:tr>
              <a:tr h="381000">
                <a:tc>
                  <a:txBody>
                    <a:bodyPr/>
                    <a:lstStyle/>
                    <a:p>
                      <a:pPr indent="0" lvl="0" marL="0" rtl="0" algn="ctr">
                        <a:spcBef>
                          <a:spcPts val="0"/>
                        </a:spcBef>
                        <a:spcAft>
                          <a:spcPts val="0"/>
                        </a:spcAft>
                        <a:buNone/>
                      </a:pPr>
                      <a:r>
                        <a:rPr lang="en"/>
                        <a:t>1034</a:t>
                      </a:r>
                      <a:endParaRPr/>
                    </a:p>
                  </a:txBody>
                  <a:tcPr marT="91425" marB="91425" marR="91425" marL="91425"/>
                </a:tc>
                <a:tc>
                  <a:txBody>
                    <a:bodyPr/>
                    <a:lstStyle/>
                    <a:p>
                      <a:pPr indent="0" lvl="0" marL="0" rtl="0" algn="ctr">
                        <a:spcBef>
                          <a:spcPts val="0"/>
                        </a:spcBef>
                        <a:spcAft>
                          <a:spcPts val="0"/>
                        </a:spcAft>
                        <a:buNone/>
                      </a:pPr>
                      <a:r>
                        <a:rPr lang="en"/>
                        <a:t>280</a:t>
                      </a:r>
                      <a:endParaRPr/>
                    </a:p>
                  </a:txBody>
                  <a:tcPr marT="91425" marB="91425" marR="91425" marL="91425"/>
                </a:tc>
              </a:tr>
              <a:tr h="381000">
                <a:tc>
                  <a:txBody>
                    <a:bodyPr/>
                    <a:lstStyle/>
                    <a:p>
                      <a:pPr indent="0" lvl="0" marL="0" rtl="0" algn="ctr">
                        <a:spcBef>
                          <a:spcPts val="0"/>
                        </a:spcBef>
                        <a:spcAft>
                          <a:spcPts val="0"/>
                        </a:spcAft>
                        <a:buNone/>
                      </a:pPr>
                      <a:r>
                        <a:rPr lang="en"/>
                        <a:t>2290</a:t>
                      </a:r>
                      <a:endParaRPr/>
                    </a:p>
                  </a:txBody>
                  <a:tcPr marT="91425" marB="91425" marR="91425" marL="91425"/>
                </a:tc>
                <a:tc>
                  <a:txBody>
                    <a:bodyPr/>
                    <a:lstStyle/>
                    <a:p>
                      <a:pPr indent="0" lvl="0" marL="0" rtl="0" algn="ctr">
                        <a:spcBef>
                          <a:spcPts val="0"/>
                        </a:spcBef>
                        <a:spcAft>
                          <a:spcPts val="0"/>
                        </a:spcAft>
                        <a:buNone/>
                      </a:pPr>
                      <a:r>
                        <a:rPr lang="en"/>
                        <a:t>355</a:t>
                      </a:r>
                      <a:endParaRPr/>
                    </a:p>
                  </a:txBody>
                  <a:tcPr marT="91425" marB="91425" marR="91425" marL="91425"/>
                </a:tc>
              </a:tr>
              <a:tr h="381000">
                <a:tc>
                  <a:txBody>
                    <a:bodyPr/>
                    <a:lstStyle/>
                    <a:p>
                      <a:pPr indent="0" lvl="0" marL="0" rtl="0" algn="ctr">
                        <a:spcBef>
                          <a:spcPts val="0"/>
                        </a:spcBef>
                        <a:spcAft>
                          <a:spcPts val="0"/>
                        </a:spcAft>
                        <a:buNone/>
                      </a:pPr>
                      <a:r>
                        <a:rPr lang="en"/>
                        <a:t>2545</a:t>
                      </a:r>
                      <a:endParaRPr/>
                    </a:p>
                  </a:txBody>
                  <a:tcPr marT="91425" marB="91425" marR="91425" marL="91425"/>
                </a:tc>
                <a:tc>
                  <a:txBody>
                    <a:bodyPr/>
                    <a:lstStyle/>
                    <a:p>
                      <a:pPr indent="0" lvl="0" marL="0" rtl="0" algn="ctr">
                        <a:spcBef>
                          <a:spcPts val="0"/>
                        </a:spcBef>
                        <a:spcAft>
                          <a:spcPts val="0"/>
                        </a:spcAft>
                        <a:buNone/>
                      </a:pPr>
                      <a:r>
                        <a:rPr lang="en"/>
                        <a:t>440</a:t>
                      </a:r>
                      <a:endParaRPr/>
                    </a:p>
                  </a:txBody>
                  <a:tcPr marT="91425" marB="91425" marR="91425" marL="91425"/>
                </a:tc>
              </a:tr>
              <a:tr h="381000">
                <a:tc>
                  <a:txBody>
                    <a:bodyPr/>
                    <a:lstStyle/>
                    <a:p>
                      <a:pPr indent="0" lvl="0" marL="0" rtl="0" algn="ctr">
                        <a:spcBef>
                          <a:spcPts val="0"/>
                        </a:spcBef>
                        <a:spcAft>
                          <a:spcPts val="0"/>
                        </a:spcAft>
                        <a:buNone/>
                      </a:pPr>
                      <a:r>
                        <a:rPr b="1" lang="en"/>
                        <a:t>A</a:t>
                      </a:r>
                      <a:endParaRPr b="1"/>
                    </a:p>
                  </a:txBody>
                  <a:tcPr marT="91425" marB="91425" marR="91425" marL="91425"/>
                </a:tc>
                <a:tc>
                  <a:txBody>
                    <a:bodyPr/>
                    <a:lstStyle/>
                    <a:p>
                      <a:pPr indent="0" lvl="0" marL="0" rtl="0" algn="ctr">
                        <a:spcBef>
                          <a:spcPts val="0"/>
                        </a:spcBef>
                        <a:spcAft>
                          <a:spcPts val="0"/>
                        </a:spcAft>
                        <a:buNone/>
                      </a:pPr>
                      <a:r>
                        <a:rPr b="1" lang="en"/>
                        <a:t>B</a:t>
                      </a:r>
                      <a:endParaRPr b="1"/>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Table of Data (Dataset)</a:t>
            </a:r>
            <a:endParaRPr/>
          </a:p>
        </p:txBody>
      </p:sp>
      <p:graphicFrame>
        <p:nvGraphicFramePr>
          <p:cNvPr id="368" name="Google Shape;368;p49"/>
          <p:cNvGraphicFramePr/>
          <p:nvPr/>
        </p:nvGraphicFramePr>
        <p:xfrm>
          <a:off x="954300" y="1917900"/>
          <a:ext cx="3000000" cy="3000000"/>
        </p:xfrm>
        <a:graphic>
          <a:graphicData uri="http://schemas.openxmlformats.org/drawingml/2006/table">
            <a:tbl>
              <a:tblPr>
                <a:noFill/>
                <a:tableStyleId>{C084427A-D561-400E-A864-51BC54CF9BED}</a:tableStyleId>
              </a:tblPr>
              <a:tblGrid>
                <a:gridCol w="2892150"/>
                <a:gridCol w="1933850"/>
                <a:gridCol w="2413000"/>
              </a:tblGrid>
              <a:tr h="381000">
                <a:tc>
                  <a:txBody>
                    <a:bodyPr/>
                    <a:lstStyle/>
                    <a:p>
                      <a:pPr indent="0" lvl="0" marL="0" rtl="0" algn="l">
                        <a:spcBef>
                          <a:spcPts val="0"/>
                        </a:spcBef>
                        <a:spcAft>
                          <a:spcPts val="0"/>
                        </a:spcAft>
                        <a:buNone/>
                      </a:pPr>
                      <a:r>
                        <a:rPr b="1" lang="en"/>
                        <a:t>Size of House (Square Feet)</a:t>
                      </a:r>
                      <a:endParaRPr b="1"/>
                    </a:p>
                  </a:txBody>
                  <a:tcPr marT="91425" marB="91425" marR="91425" marL="91425"/>
                </a:tc>
                <a:tc>
                  <a:txBody>
                    <a:bodyPr/>
                    <a:lstStyle/>
                    <a:p>
                      <a:pPr indent="0" lvl="0" marL="0" rtl="0" algn="l">
                        <a:spcBef>
                          <a:spcPts val="0"/>
                        </a:spcBef>
                        <a:spcAft>
                          <a:spcPts val="0"/>
                        </a:spcAft>
                        <a:buNone/>
                      </a:pPr>
                      <a:r>
                        <a:rPr b="1" lang="en"/>
                        <a:t># of Bedrooms</a:t>
                      </a:r>
                      <a:endParaRPr b="1"/>
                    </a:p>
                  </a:txBody>
                  <a:tcPr marT="91425" marB="91425" marR="91425" marL="91425"/>
                </a:tc>
                <a:tc>
                  <a:txBody>
                    <a:bodyPr/>
                    <a:lstStyle/>
                    <a:p>
                      <a:pPr indent="0" lvl="0" marL="0" rtl="0" algn="l">
                        <a:spcBef>
                          <a:spcPts val="0"/>
                        </a:spcBef>
                        <a:spcAft>
                          <a:spcPts val="0"/>
                        </a:spcAft>
                        <a:buNone/>
                      </a:pPr>
                      <a:r>
                        <a:rPr b="1" lang="en"/>
                        <a:t>Price ($1000)</a:t>
                      </a:r>
                      <a:endParaRPr b="1"/>
                    </a:p>
                  </a:txBody>
                  <a:tcPr marT="91425" marB="91425" marR="91425" marL="91425"/>
                </a:tc>
              </a:tr>
              <a:tr h="381000">
                <a:tc>
                  <a:txBody>
                    <a:bodyPr/>
                    <a:lstStyle/>
                    <a:p>
                      <a:pPr indent="0" lvl="0" marL="0" rtl="0" algn="ctr">
                        <a:spcBef>
                          <a:spcPts val="0"/>
                        </a:spcBef>
                        <a:spcAft>
                          <a:spcPts val="0"/>
                        </a:spcAft>
                        <a:buNone/>
                      </a:pPr>
                      <a:r>
                        <a:rPr lang="en"/>
                        <a:t>523</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115</a:t>
                      </a:r>
                      <a:endParaRPr/>
                    </a:p>
                  </a:txBody>
                  <a:tcPr marT="91425" marB="91425" marR="91425" marL="91425"/>
                </a:tc>
              </a:tr>
              <a:tr h="381000">
                <a:tc>
                  <a:txBody>
                    <a:bodyPr/>
                    <a:lstStyle/>
                    <a:p>
                      <a:pPr indent="0" lvl="0" marL="0" rtl="0" algn="ctr">
                        <a:spcBef>
                          <a:spcPts val="0"/>
                        </a:spcBef>
                        <a:spcAft>
                          <a:spcPts val="0"/>
                        </a:spcAft>
                        <a:buNone/>
                      </a:pPr>
                      <a:r>
                        <a:rPr lang="en"/>
                        <a:t>645</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150</a:t>
                      </a:r>
                      <a:endParaRPr/>
                    </a:p>
                  </a:txBody>
                  <a:tcPr marT="91425" marB="91425" marR="91425" marL="91425"/>
                </a:tc>
              </a:tr>
              <a:tr h="381000">
                <a:tc>
                  <a:txBody>
                    <a:bodyPr/>
                    <a:lstStyle/>
                    <a:p>
                      <a:pPr indent="0" lvl="0" marL="0" rtl="0" algn="ctr">
                        <a:spcBef>
                          <a:spcPts val="0"/>
                        </a:spcBef>
                        <a:spcAft>
                          <a:spcPts val="0"/>
                        </a:spcAft>
                        <a:buNone/>
                      </a:pPr>
                      <a:r>
                        <a:rPr lang="en"/>
                        <a:t>708</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210</a:t>
                      </a:r>
                      <a:endParaRPr/>
                    </a:p>
                  </a:txBody>
                  <a:tcPr marT="91425" marB="91425" marR="91425" marL="91425"/>
                </a:tc>
              </a:tr>
              <a:tr h="381000">
                <a:tc>
                  <a:txBody>
                    <a:bodyPr/>
                    <a:lstStyle/>
                    <a:p>
                      <a:pPr indent="0" lvl="0" marL="0" rtl="0" algn="ctr">
                        <a:spcBef>
                          <a:spcPts val="0"/>
                        </a:spcBef>
                        <a:spcAft>
                          <a:spcPts val="0"/>
                        </a:spcAft>
                        <a:buNone/>
                      </a:pPr>
                      <a:r>
                        <a:rPr lang="en"/>
                        <a:t>1034</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280</a:t>
                      </a:r>
                      <a:endParaRPr/>
                    </a:p>
                  </a:txBody>
                  <a:tcPr marT="91425" marB="91425" marR="91425" marL="91425"/>
                </a:tc>
              </a:tr>
              <a:tr h="381000">
                <a:tc>
                  <a:txBody>
                    <a:bodyPr/>
                    <a:lstStyle/>
                    <a:p>
                      <a:pPr indent="0" lvl="0" marL="0" rtl="0" algn="ctr">
                        <a:spcBef>
                          <a:spcPts val="0"/>
                        </a:spcBef>
                        <a:spcAft>
                          <a:spcPts val="0"/>
                        </a:spcAft>
                        <a:buNone/>
                      </a:pPr>
                      <a:r>
                        <a:rPr lang="en"/>
                        <a:t>2290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355</a:t>
                      </a:r>
                      <a:endParaRPr/>
                    </a:p>
                  </a:txBody>
                  <a:tcPr marT="91425" marB="91425" marR="91425" marL="91425"/>
                </a:tc>
              </a:tr>
              <a:tr h="381000">
                <a:tc>
                  <a:txBody>
                    <a:bodyPr/>
                    <a:lstStyle/>
                    <a:p>
                      <a:pPr indent="0" lvl="0" marL="0" rtl="0" algn="ctr">
                        <a:spcBef>
                          <a:spcPts val="0"/>
                        </a:spcBef>
                        <a:spcAft>
                          <a:spcPts val="0"/>
                        </a:spcAft>
                        <a:buNone/>
                      </a:pPr>
                      <a:r>
                        <a:rPr lang="en"/>
                        <a:t>2545</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440</a:t>
                      </a:r>
                      <a:endParaRPr/>
                    </a:p>
                  </a:txBody>
                  <a:tcPr marT="91425" marB="91425" marR="91425" marL="91425"/>
                </a:tc>
              </a:tr>
              <a:tr h="381000">
                <a:tc gridSpan="2">
                  <a:txBody>
                    <a:bodyPr/>
                    <a:lstStyle/>
                    <a:p>
                      <a:pPr indent="0" lvl="0" marL="0" rtl="0" algn="ctr">
                        <a:spcBef>
                          <a:spcPts val="0"/>
                        </a:spcBef>
                        <a:spcAft>
                          <a:spcPts val="0"/>
                        </a:spcAft>
                        <a:buNone/>
                      </a:pPr>
                      <a:r>
                        <a:rPr b="1" lang="en"/>
                        <a:t>A</a:t>
                      </a:r>
                      <a:endParaRPr b="1"/>
                    </a:p>
                  </a:txBody>
                  <a:tcPr marT="91425" marB="91425" marR="91425" marL="91425"/>
                </a:tc>
                <a:tc hMerge="1"/>
                <a:tc>
                  <a:txBody>
                    <a:bodyPr/>
                    <a:lstStyle/>
                    <a:p>
                      <a:pPr indent="0" lvl="0" marL="0" rtl="0" algn="ctr">
                        <a:spcBef>
                          <a:spcPts val="0"/>
                        </a:spcBef>
                        <a:spcAft>
                          <a:spcPts val="0"/>
                        </a:spcAft>
                        <a:buNone/>
                      </a:pPr>
                      <a:r>
                        <a:rPr b="1" lang="en"/>
                        <a:t>B</a:t>
                      </a:r>
                      <a:endParaRPr b="1"/>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is often unique to your business</a:t>
            </a:r>
            <a:endParaRPr/>
          </a:p>
        </p:txBody>
      </p:sp>
      <p:sp>
        <p:nvSpPr>
          <p:cNvPr id="374" name="Google Shape;374;p50"/>
          <p:cNvSpPr txBox="1"/>
          <p:nvPr>
            <p:ph idx="1" type="body"/>
          </p:nvPr>
        </p:nvSpPr>
        <p:spPr>
          <a:xfrm>
            <a:off x="729450" y="2078875"/>
            <a:ext cx="7688700" cy="21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Data is often unique to your business, and this is an example of a dataset that a real estate agency might have that they tried to help price houses. </a:t>
            </a:r>
            <a:endParaRPr sz="1700"/>
          </a:p>
          <a:p>
            <a:pPr indent="0" lvl="0" marL="0" rtl="0" algn="l">
              <a:spcBef>
                <a:spcPts val="1600"/>
              </a:spcBef>
              <a:spcAft>
                <a:spcPts val="1600"/>
              </a:spcAft>
              <a:buNone/>
            </a:pPr>
            <a:r>
              <a:rPr lang="en" sz="1700"/>
              <a:t>It's up to you to decide what is A and what is B, and how to choose these definitions of A and B to make it valuable for your business.</a:t>
            </a:r>
            <a:endParaRPr sz="17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example</a:t>
            </a:r>
            <a:endParaRPr/>
          </a:p>
        </p:txBody>
      </p:sp>
      <p:sp>
        <p:nvSpPr>
          <p:cNvPr id="380" name="Google Shape;380;p51"/>
          <p:cNvSpPr txBox="1"/>
          <p:nvPr>
            <p:ph idx="1" type="body"/>
          </p:nvPr>
        </p:nvSpPr>
        <p:spPr>
          <a:xfrm>
            <a:off x="729450" y="2078875"/>
            <a:ext cx="7688700" cy="212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If you have a certain budget and you want to decide what is the size of house you can afford, then you might decide that the input A is how much does someone spend and B is just the size of the house in square feet, and that would be a totally different choice of A and B that tells you, given a certain budget, what's the size of the house you should be maybe looking at.</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Procedure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Table of Data (Dataset)</a:t>
            </a:r>
            <a:endParaRPr/>
          </a:p>
        </p:txBody>
      </p:sp>
      <p:graphicFrame>
        <p:nvGraphicFramePr>
          <p:cNvPr id="386" name="Google Shape;386;p52"/>
          <p:cNvGraphicFramePr/>
          <p:nvPr/>
        </p:nvGraphicFramePr>
        <p:xfrm>
          <a:off x="954300" y="1917900"/>
          <a:ext cx="3000000" cy="3000000"/>
        </p:xfrm>
        <a:graphic>
          <a:graphicData uri="http://schemas.openxmlformats.org/drawingml/2006/table">
            <a:tbl>
              <a:tblPr>
                <a:noFill/>
                <a:tableStyleId>{C084427A-D561-400E-A864-51BC54CF9BED}</a:tableStyleId>
              </a:tblPr>
              <a:tblGrid>
                <a:gridCol w="2892150"/>
                <a:gridCol w="1933850"/>
                <a:gridCol w="2413000"/>
              </a:tblGrid>
              <a:tr h="381000">
                <a:tc>
                  <a:txBody>
                    <a:bodyPr/>
                    <a:lstStyle/>
                    <a:p>
                      <a:pPr indent="0" lvl="0" marL="0" rtl="0" algn="l">
                        <a:spcBef>
                          <a:spcPts val="0"/>
                        </a:spcBef>
                        <a:spcAft>
                          <a:spcPts val="0"/>
                        </a:spcAft>
                        <a:buNone/>
                      </a:pPr>
                      <a:r>
                        <a:rPr b="1" lang="en"/>
                        <a:t>Size of House (Square Feet)</a:t>
                      </a:r>
                      <a:endParaRPr b="1"/>
                    </a:p>
                  </a:txBody>
                  <a:tcPr marT="91425" marB="91425" marR="91425" marL="91425"/>
                </a:tc>
                <a:tc>
                  <a:txBody>
                    <a:bodyPr/>
                    <a:lstStyle/>
                    <a:p>
                      <a:pPr indent="0" lvl="0" marL="0" rtl="0" algn="l">
                        <a:spcBef>
                          <a:spcPts val="0"/>
                        </a:spcBef>
                        <a:spcAft>
                          <a:spcPts val="0"/>
                        </a:spcAft>
                        <a:buNone/>
                      </a:pPr>
                      <a:r>
                        <a:rPr b="1" lang="en"/>
                        <a:t># of Bedrooms</a:t>
                      </a:r>
                      <a:endParaRPr b="1"/>
                    </a:p>
                  </a:txBody>
                  <a:tcPr marT="91425" marB="91425" marR="91425" marL="91425"/>
                </a:tc>
                <a:tc>
                  <a:txBody>
                    <a:bodyPr/>
                    <a:lstStyle/>
                    <a:p>
                      <a:pPr indent="0" lvl="0" marL="0" rtl="0" algn="l">
                        <a:spcBef>
                          <a:spcPts val="0"/>
                        </a:spcBef>
                        <a:spcAft>
                          <a:spcPts val="0"/>
                        </a:spcAft>
                        <a:buNone/>
                      </a:pPr>
                      <a:r>
                        <a:rPr b="1" lang="en"/>
                        <a:t>Price ($1000)</a:t>
                      </a:r>
                      <a:endParaRPr b="1"/>
                    </a:p>
                  </a:txBody>
                  <a:tcPr marT="91425" marB="91425" marR="91425" marL="91425"/>
                </a:tc>
              </a:tr>
              <a:tr h="381000">
                <a:tc>
                  <a:txBody>
                    <a:bodyPr/>
                    <a:lstStyle/>
                    <a:p>
                      <a:pPr indent="0" lvl="0" marL="0" rtl="0" algn="ctr">
                        <a:spcBef>
                          <a:spcPts val="0"/>
                        </a:spcBef>
                        <a:spcAft>
                          <a:spcPts val="0"/>
                        </a:spcAft>
                        <a:buNone/>
                      </a:pPr>
                      <a:r>
                        <a:rPr lang="en"/>
                        <a:t>523</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115</a:t>
                      </a:r>
                      <a:endParaRPr/>
                    </a:p>
                  </a:txBody>
                  <a:tcPr marT="91425" marB="91425" marR="91425" marL="91425"/>
                </a:tc>
              </a:tr>
              <a:tr h="381000">
                <a:tc>
                  <a:txBody>
                    <a:bodyPr/>
                    <a:lstStyle/>
                    <a:p>
                      <a:pPr indent="0" lvl="0" marL="0" rtl="0" algn="ctr">
                        <a:spcBef>
                          <a:spcPts val="0"/>
                        </a:spcBef>
                        <a:spcAft>
                          <a:spcPts val="0"/>
                        </a:spcAft>
                        <a:buNone/>
                      </a:pPr>
                      <a:r>
                        <a:rPr lang="en"/>
                        <a:t>645</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150</a:t>
                      </a:r>
                      <a:endParaRPr/>
                    </a:p>
                  </a:txBody>
                  <a:tcPr marT="91425" marB="91425" marR="91425" marL="91425"/>
                </a:tc>
              </a:tr>
              <a:tr h="381000">
                <a:tc>
                  <a:txBody>
                    <a:bodyPr/>
                    <a:lstStyle/>
                    <a:p>
                      <a:pPr indent="0" lvl="0" marL="0" rtl="0" algn="ctr">
                        <a:spcBef>
                          <a:spcPts val="0"/>
                        </a:spcBef>
                        <a:spcAft>
                          <a:spcPts val="0"/>
                        </a:spcAft>
                        <a:buNone/>
                      </a:pPr>
                      <a:r>
                        <a:rPr lang="en"/>
                        <a:t>708</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210</a:t>
                      </a:r>
                      <a:endParaRPr/>
                    </a:p>
                  </a:txBody>
                  <a:tcPr marT="91425" marB="91425" marR="91425" marL="91425"/>
                </a:tc>
              </a:tr>
              <a:tr h="381000">
                <a:tc>
                  <a:txBody>
                    <a:bodyPr/>
                    <a:lstStyle/>
                    <a:p>
                      <a:pPr indent="0" lvl="0" marL="0" rtl="0" algn="ctr">
                        <a:spcBef>
                          <a:spcPts val="0"/>
                        </a:spcBef>
                        <a:spcAft>
                          <a:spcPts val="0"/>
                        </a:spcAft>
                        <a:buNone/>
                      </a:pPr>
                      <a:r>
                        <a:rPr lang="en"/>
                        <a:t>1034</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280</a:t>
                      </a:r>
                      <a:endParaRPr/>
                    </a:p>
                  </a:txBody>
                  <a:tcPr marT="91425" marB="91425" marR="91425" marL="91425"/>
                </a:tc>
              </a:tr>
              <a:tr h="381000">
                <a:tc>
                  <a:txBody>
                    <a:bodyPr/>
                    <a:lstStyle/>
                    <a:p>
                      <a:pPr indent="0" lvl="0" marL="0" rtl="0" algn="ctr">
                        <a:spcBef>
                          <a:spcPts val="0"/>
                        </a:spcBef>
                        <a:spcAft>
                          <a:spcPts val="0"/>
                        </a:spcAft>
                        <a:buNone/>
                      </a:pPr>
                      <a:r>
                        <a:rPr lang="en"/>
                        <a:t>2290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355</a:t>
                      </a:r>
                      <a:endParaRPr/>
                    </a:p>
                  </a:txBody>
                  <a:tcPr marT="91425" marB="91425" marR="91425" marL="91425"/>
                </a:tc>
              </a:tr>
              <a:tr h="381000">
                <a:tc>
                  <a:txBody>
                    <a:bodyPr/>
                    <a:lstStyle/>
                    <a:p>
                      <a:pPr indent="0" lvl="0" marL="0" rtl="0" algn="ctr">
                        <a:spcBef>
                          <a:spcPts val="0"/>
                        </a:spcBef>
                        <a:spcAft>
                          <a:spcPts val="0"/>
                        </a:spcAft>
                        <a:buNone/>
                      </a:pPr>
                      <a:r>
                        <a:rPr lang="en"/>
                        <a:t>2545</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440</a:t>
                      </a:r>
                      <a:endParaRPr/>
                    </a:p>
                  </a:txBody>
                  <a:tcPr marT="91425" marB="91425" marR="91425" marL="91425"/>
                </a:tc>
              </a:tr>
              <a:tr h="381000">
                <a:tc gridSpan="2">
                  <a:txBody>
                    <a:bodyPr/>
                    <a:lstStyle/>
                    <a:p>
                      <a:pPr indent="0" lvl="0" marL="0" rtl="0" algn="ctr">
                        <a:spcBef>
                          <a:spcPts val="0"/>
                        </a:spcBef>
                        <a:spcAft>
                          <a:spcPts val="0"/>
                        </a:spcAft>
                        <a:buNone/>
                      </a:pPr>
                      <a:r>
                        <a:rPr b="1" lang="en"/>
                        <a:t>B</a:t>
                      </a:r>
                      <a:endParaRPr b="1"/>
                    </a:p>
                  </a:txBody>
                  <a:tcPr marT="91425" marB="91425" marR="91425" marL="91425"/>
                </a:tc>
                <a:tc hMerge="1"/>
                <a:tc>
                  <a:txBody>
                    <a:bodyPr/>
                    <a:lstStyle/>
                    <a:p>
                      <a:pPr indent="0" lvl="0" marL="0" rtl="0" algn="ctr">
                        <a:spcBef>
                          <a:spcPts val="0"/>
                        </a:spcBef>
                        <a:spcAft>
                          <a:spcPts val="0"/>
                        </a:spcAft>
                        <a:buNone/>
                      </a:pPr>
                      <a:r>
                        <a:rPr b="1" lang="en"/>
                        <a:t>A</a:t>
                      </a:r>
                      <a:endParaRPr b="1"/>
                    </a:p>
                  </a:txBody>
                  <a:tcPr marT="91425" marB="91425" marR="91425" marL="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Acquiring</a:t>
            </a:r>
            <a:r>
              <a:rPr lang="en"/>
              <a:t> data</a:t>
            </a:r>
            <a:endParaRPr/>
          </a:p>
        </p:txBody>
      </p:sp>
      <p:sp>
        <p:nvSpPr>
          <p:cNvPr id="392" name="Google Shape;392;p53"/>
          <p:cNvSpPr txBox="1"/>
          <p:nvPr>
            <p:ph idx="1" type="body"/>
          </p:nvPr>
        </p:nvSpPr>
        <p:spPr>
          <a:xfrm>
            <a:off x="729450" y="2078875"/>
            <a:ext cx="7688700" cy="2123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Manual labeling</a:t>
            </a:r>
            <a:endParaRPr sz="1700"/>
          </a:p>
        </p:txBody>
      </p:sp>
      <p:pic>
        <p:nvPicPr>
          <p:cNvPr id="393" name="Google Shape;393;p53"/>
          <p:cNvPicPr preferRelativeResize="0"/>
          <p:nvPr/>
        </p:nvPicPr>
        <p:blipFill>
          <a:blip r:embed="rId3">
            <a:alphaModFix/>
          </a:blip>
          <a:stretch>
            <a:fillRect/>
          </a:stretch>
        </p:blipFill>
        <p:spPr>
          <a:xfrm>
            <a:off x="600163" y="2827725"/>
            <a:ext cx="7943683" cy="1013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Acquiring data</a:t>
            </a:r>
            <a:endParaRPr/>
          </a:p>
        </p:txBody>
      </p:sp>
      <p:sp>
        <p:nvSpPr>
          <p:cNvPr id="399" name="Google Shape;399;p54"/>
          <p:cNvSpPr txBox="1"/>
          <p:nvPr>
            <p:ph idx="1" type="body"/>
          </p:nvPr>
        </p:nvSpPr>
        <p:spPr>
          <a:xfrm>
            <a:off x="729450" y="2078875"/>
            <a:ext cx="7688700" cy="2123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From observing behaviors of humans</a:t>
            </a:r>
            <a:endParaRPr sz="1700"/>
          </a:p>
          <a:p>
            <a:pPr indent="0" lvl="0" marL="457200" rtl="0" algn="l">
              <a:spcBef>
                <a:spcPts val="1600"/>
              </a:spcBef>
              <a:spcAft>
                <a:spcPts val="1600"/>
              </a:spcAft>
              <a:buNone/>
            </a:pPr>
            <a:r>
              <a:t/>
            </a:r>
            <a:endParaRPr sz="1700"/>
          </a:p>
        </p:txBody>
      </p:sp>
      <p:graphicFrame>
        <p:nvGraphicFramePr>
          <p:cNvPr id="400" name="Google Shape;400;p54"/>
          <p:cNvGraphicFramePr/>
          <p:nvPr/>
        </p:nvGraphicFramePr>
        <p:xfrm>
          <a:off x="1281925" y="2571750"/>
          <a:ext cx="3000000" cy="3000000"/>
        </p:xfrm>
        <a:graphic>
          <a:graphicData uri="http://schemas.openxmlformats.org/drawingml/2006/table">
            <a:tbl>
              <a:tblPr>
                <a:noFill/>
                <a:tableStyleId>{C084427A-D561-400E-A864-51BC54CF9BED}</a:tableStyleId>
              </a:tblPr>
              <a:tblGrid>
                <a:gridCol w="1809750"/>
                <a:gridCol w="1809750"/>
                <a:gridCol w="1809750"/>
                <a:gridCol w="1809750"/>
              </a:tblGrid>
              <a:tr h="381000">
                <a:tc>
                  <a:txBody>
                    <a:bodyPr/>
                    <a:lstStyle/>
                    <a:p>
                      <a:pPr indent="0" lvl="0" marL="0" rtl="0" algn="l">
                        <a:spcBef>
                          <a:spcPts val="0"/>
                        </a:spcBef>
                        <a:spcAft>
                          <a:spcPts val="0"/>
                        </a:spcAft>
                        <a:buNone/>
                      </a:pPr>
                      <a:r>
                        <a:rPr lang="en"/>
                        <a:t>User ID</a:t>
                      </a:r>
                      <a:endParaRPr/>
                    </a:p>
                  </a:txBody>
                  <a:tcPr marT="91425" marB="91425" marR="91425" marL="91425"/>
                </a:tc>
                <a:tc>
                  <a:txBody>
                    <a:bodyPr/>
                    <a:lstStyle/>
                    <a:p>
                      <a:pPr indent="0" lvl="0" marL="0" rtl="0" algn="l">
                        <a:spcBef>
                          <a:spcPts val="0"/>
                        </a:spcBef>
                        <a:spcAft>
                          <a:spcPts val="0"/>
                        </a:spcAft>
                        <a:buNone/>
                      </a:pPr>
                      <a:r>
                        <a:rPr lang="en"/>
                        <a:t>Time</a:t>
                      </a:r>
                      <a:endParaRPr/>
                    </a:p>
                  </a:txBody>
                  <a:tcPr marT="91425" marB="91425" marR="91425" marL="91425"/>
                </a:tc>
                <a:tc>
                  <a:txBody>
                    <a:bodyPr/>
                    <a:lstStyle/>
                    <a:p>
                      <a:pPr indent="0" lvl="0" marL="0" rtl="0" algn="l">
                        <a:spcBef>
                          <a:spcPts val="0"/>
                        </a:spcBef>
                        <a:spcAft>
                          <a:spcPts val="0"/>
                        </a:spcAft>
                        <a:buNone/>
                      </a:pPr>
                      <a:r>
                        <a:rPr lang="en"/>
                        <a:t>Price ($)</a:t>
                      </a:r>
                      <a:endParaRPr/>
                    </a:p>
                  </a:txBody>
                  <a:tcPr marT="91425" marB="91425" marR="91425" marL="91425"/>
                </a:tc>
                <a:tc>
                  <a:txBody>
                    <a:bodyPr/>
                    <a:lstStyle/>
                    <a:p>
                      <a:pPr indent="0" lvl="0" marL="0" rtl="0" algn="l">
                        <a:spcBef>
                          <a:spcPts val="0"/>
                        </a:spcBef>
                        <a:spcAft>
                          <a:spcPts val="0"/>
                        </a:spcAft>
                        <a:buNone/>
                      </a:pPr>
                      <a:r>
                        <a:rPr lang="en"/>
                        <a:t>Purchased</a:t>
                      </a:r>
                      <a:endParaRPr/>
                    </a:p>
                  </a:txBody>
                  <a:tcPr marT="91425" marB="91425" marR="91425" marL="91425"/>
                </a:tc>
              </a:tr>
              <a:tr h="381000">
                <a:tc>
                  <a:txBody>
                    <a:bodyPr/>
                    <a:lstStyle/>
                    <a:p>
                      <a:pPr indent="0" lvl="0" marL="0" rtl="0" algn="l">
                        <a:spcBef>
                          <a:spcPts val="0"/>
                        </a:spcBef>
                        <a:spcAft>
                          <a:spcPts val="0"/>
                        </a:spcAft>
                        <a:buNone/>
                      </a:pPr>
                      <a:r>
                        <a:rPr lang="en"/>
                        <a:t>4783</a:t>
                      </a:r>
                      <a:endParaRPr/>
                    </a:p>
                  </a:txBody>
                  <a:tcPr marT="91425" marB="91425" marR="91425" marL="91425"/>
                </a:tc>
                <a:tc>
                  <a:txBody>
                    <a:bodyPr/>
                    <a:lstStyle/>
                    <a:p>
                      <a:pPr indent="0" lvl="0" marL="0" rtl="0" algn="l">
                        <a:spcBef>
                          <a:spcPts val="0"/>
                        </a:spcBef>
                        <a:spcAft>
                          <a:spcPts val="0"/>
                        </a:spcAft>
                        <a:buNone/>
                      </a:pPr>
                      <a:r>
                        <a:rPr lang="en"/>
                        <a:t>Jan 21 08:15.20</a:t>
                      </a:r>
                      <a:endParaRPr/>
                    </a:p>
                  </a:txBody>
                  <a:tcPr marT="91425" marB="91425" marR="91425" marL="91425"/>
                </a:tc>
                <a:tc>
                  <a:txBody>
                    <a:bodyPr/>
                    <a:lstStyle/>
                    <a:p>
                      <a:pPr indent="0" lvl="0" marL="0" rtl="0" algn="l">
                        <a:spcBef>
                          <a:spcPts val="0"/>
                        </a:spcBef>
                        <a:spcAft>
                          <a:spcPts val="0"/>
                        </a:spcAft>
                        <a:buNone/>
                      </a:pPr>
                      <a:r>
                        <a:rPr lang="en"/>
                        <a:t>7.95</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r h="381000">
                <a:tc>
                  <a:txBody>
                    <a:bodyPr/>
                    <a:lstStyle/>
                    <a:p>
                      <a:pPr indent="0" lvl="0" marL="0" rtl="0" algn="l">
                        <a:spcBef>
                          <a:spcPts val="0"/>
                        </a:spcBef>
                        <a:spcAft>
                          <a:spcPts val="0"/>
                        </a:spcAft>
                        <a:buNone/>
                      </a:pPr>
                      <a:r>
                        <a:rPr lang="en"/>
                        <a:t>3893</a:t>
                      </a:r>
                      <a:endParaRPr/>
                    </a:p>
                  </a:txBody>
                  <a:tcPr marT="91425" marB="91425" marR="91425" marL="91425"/>
                </a:tc>
                <a:tc>
                  <a:txBody>
                    <a:bodyPr/>
                    <a:lstStyle/>
                    <a:p>
                      <a:pPr indent="0" lvl="0" marL="0" rtl="0" algn="l">
                        <a:spcBef>
                          <a:spcPts val="0"/>
                        </a:spcBef>
                        <a:spcAft>
                          <a:spcPts val="0"/>
                        </a:spcAft>
                        <a:buNone/>
                      </a:pPr>
                      <a:r>
                        <a:rPr lang="en"/>
                        <a:t>Mar 3 11:30.15</a:t>
                      </a:r>
                      <a:endParaRPr/>
                    </a:p>
                  </a:txBody>
                  <a:tcPr marT="91425" marB="91425" marR="91425" marL="91425"/>
                </a:tc>
                <a:tc>
                  <a:txBody>
                    <a:bodyPr/>
                    <a:lstStyle/>
                    <a:p>
                      <a:pPr indent="0" lvl="0" marL="0" rtl="0" algn="l">
                        <a:spcBef>
                          <a:spcPts val="0"/>
                        </a:spcBef>
                        <a:spcAft>
                          <a:spcPts val="0"/>
                        </a:spcAft>
                        <a:buNone/>
                      </a:pPr>
                      <a:r>
                        <a:rPr lang="en"/>
                        <a:t>10.00</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r h="381000">
                <a:tc>
                  <a:txBody>
                    <a:bodyPr/>
                    <a:lstStyle/>
                    <a:p>
                      <a:pPr indent="0" lvl="0" marL="0" rtl="0" algn="l">
                        <a:spcBef>
                          <a:spcPts val="0"/>
                        </a:spcBef>
                        <a:spcAft>
                          <a:spcPts val="0"/>
                        </a:spcAft>
                        <a:buNone/>
                      </a:pPr>
                      <a:r>
                        <a:rPr lang="en"/>
                        <a:t>8384</a:t>
                      </a:r>
                      <a:endParaRPr/>
                    </a:p>
                  </a:txBody>
                  <a:tcPr marT="91425" marB="91425" marR="91425" marL="91425"/>
                </a:tc>
                <a:tc>
                  <a:txBody>
                    <a:bodyPr/>
                    <a:lstStyle/>
                    <a:p>
                      <a:pPr indent="0" lvl="0" marL="0" rtl="0" algn="l">
                        <a:spcBef>
                          <a:spcPts val="0"/>
                        </a:spcBef>
                        <a:spcAft>
                          <a:spcPts val="0"/>
                        </a:spcAft>
                        <a:buNone/>
                      </a:pPr>
                      <a:r>
                        <a:rPr lang="en"/>
                        <a:t>Jun 11 14:15.05</a:t>
                      </a:r>
                      <a:endParaRPr/>
                    </a:p>
                  </a:txBody>
                  <a:tcPr marT="91425" marB="91425" marR="91425" marL="91425"/>
                </a:tc>
                <a:tc>
                  <a:txBody>
                    <a:bodyPr/>
                    <a:lstStyle/>
                    <a:p>
                      <a:pPr indent="0" lvl="0" marL="0" rtl="0" algn="l">
                        <a:spcBef>
                          <a:spcPts val="0"/>
                        </a:spcBef>
                        <a:spcAft>
                          <a:spcPts val="0"/>
                        </a:spcAft>
                        <a:buNone/>
                      </a:pPr>
                      <a:r>
                        <a:rPr lang="en"/>
                        <a:t>9.50</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r>
              <a:tr h="381000">
                <a:tc>
                  <a:txBody>
                    <a:bodyPr/>
                    <a:lstStyle/>
                    <a:p>
                      <a:pPr indent="0" lvl="0" marL="0" rtl="0" algn="l">
                        <a:spcBef>
                          <a:spcPts val="0"/>
                        </a:spcBef>
                        <a:spcAft>
                          <a:spcPts val="0"/>
                        </a:spcAft>
                        <a:buNone/>
                      </a:pPr>
                      <a:r>
                        <a:rPr lang="en"/>
                        <a:t>0931</a:t>
                      </a:r>
                      <a:endParaRPr/>
                    </a:p>
                  </a:txBody>
                  <a:tcPr marT="91425" marB="91425" marR="91425" marL="91425"/>
                </a:tc>
                <a:tc>
                  <a:txBody>
                    <a:bodyPr/>
                    <a:lstStyle/>
                    <a:p>
                      <a:pPr indent="0" lvl="0" marL="0" rtl="0" algn="l">
                        <a:spcBef>
                          <a:spcPts val="0"/>
                        </a:spcBef>
                        <a:spcAft>
                          <a:spcPts val="0"/>
                        </a:spcAft>
                        <a:buNone/>
                      </a:pPr>
                      <a:r>
                        <a:rPr lang="en"/>
                        <a:t>Aug 2 20:30.55</a:t>
                      </a:r>
                      <a:endParaRPr/>
                    </a:p>
                  </a:txBody>
                  <a:tcPr marT="91425" marB="91425" marR="91425" marL="91425"/>
                </a:tc>
                <a:tc>
                  <a:txBody>
                    <a:bodyPr/>
                    <a:lstStyle/>
                    <a:p>
                      <a:pPr indent="0" lvl="0" marL="0" rtl="0" algn="l">
                        <a:spcBef>
                          <a:spcPts val="0"/>
                        </a:spcBef>
                        <a:spcAft>
                          <a:spcPts val="0"/>
                        </a:spcAft>
                        <a:buNone/>
                      </a:pPr>
                      <a:r>
                        <a:rPr lang="en"/>
                        <a:t>12.90</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Acquiring data</a:t>
            </a:r>
            <a:endParaRPr/>
          </a:p>
        </p:txBody>
      </p:sp>
      <p:sp>
        <p:nvSpPr>
          <p:cNvPr id="406" name="Google Shape;406;p55"/>
          <p:cNvSpPr txBox="1"/>
          <p:nvPr>
            <p:ph idx="1" type="body"/>
          </p:nvPr>
        </p:nvSpPr>
        <p:spPr>
          <a:xfrm>
            <a:off x="729450" y="2078875"/>
            <a:ext cx="7688700" cy="2123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From observing behaviors of machines</a:t>
            </a:r>
            <a:endParaRPr sz="1700"/>
          </a:p>
          <a:p>
            <a:pPr indent="0" lvl="0" marL="457200" rtl="0" algn="l">
              <a:spcBef>
                <a:spcPts val="1600"/>
              </a:spcBef>
              <a:spcAft>
                <a:spcPts val="1600"/>
              </a:spcAft>
              <a:buNone/>
            </a:pPr>
            <a:r>
              <a:t/>
            </a:r>
            <a:endParaRPr sz="1700"/>
          </a:p>
        </p:txBody>
      </p:sp>
      <p:graphicFrame>
        <p:nvGraphicFramePr>
          <p:cNvPr id="407" name="Google Shape;407;p55"/>
          <p:cNvGraphicFramePr/>
          <p:nvPr/>
        </p:nvGraphicFramePr>
        <p:xfrm>
          <a:off x="1281925" y="2571750"/>
          <a:ext cx="3000000" cy="3000000"/>
        </p:xfrm>
        <a:graphic>
          <a:graphicData uri="http://schemas.openxmlformats.org/drawingml/2006/table">
            <a:tbl>
              <a:tblPr>
                <a:noFill/>
                <a:tableStyleId>{C084427A-D561-400E-A864-51BC54CF9BED}</a:tableStyleId>
              </a:tblPr>
              <a:tblGrid>
                <a:gridCol w="1809750"/>
                <a:gridCol w="1809750"/>
                <a:gridCol w="1809750"/>
                <a:gridCol w="1809750"/>
              </a:tblGrid>
              <a:tr h="381000">
                <a:tc>
                  <a:txBody>
                    <a:bodyPr/>
                    <a:lstStyle/>
                    <a:p>
                      <a:pPr indent="0" lvl="0" marL="0" rtl="0" algn="l">
                        <a:spcBef>
                          <a:spcPts val="0"/>
                        </a:spcBef>
                        <a:spcAft>
                          <a:spcPts val="0"/>
                        </a:spcAft>
                        <a:buNone/>
                      </a:pPr>
                      <a:r>
                        <a:rPr lang="en"/>
                        <a:t>Machine</a:t>
                      </a:r>
                      <a:endParaRPr/>
                    </a:p>
                  </a:txBody>
                  <a:tcPr marT="91425" marB="91425" marR="91425" marL="91425"/>
                </a:tc>
                <a:tc>
                  <a:txBody>
                    <a:bodyPr/>
                    <a:lstStyle/>
                    <a:p>
                      <a:pPr indent="0" lvl="0" marL="0" rtl="0" algn="l">
                        <a:spcBef>
                          <a:spcPts val="0"/>
                        </a:spcBef>
                        <a:spcAft>
                          <a:spcPts val="0"/>
                        </a:spcAft>
                        <a:buNone/>
                      </a:pPr>
                      <a:r>
                        <a:rPr lang="en"/>
                        <a:t>Temperature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Pressure (psi)</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Machine Fault</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17987</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60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7.65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34672</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100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25.50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08542</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140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75.50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98536</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165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125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gridSpan="3">
                  <a:txBody>
                    <a:bodyPr/>
                    <a:lstStyle/>
                    <a:p>
                      <a:pPr indent="0" lvl="0" marL="0" rtl="0" algn="ctr">
                        <a:spcBef>
                          <a:spcPts val="0"/>
                        </a:spcBef>
                        <a:spcAft>
                          <a:spcPts val="0"/>
                        </a:spcAft>
                        <a:buNone/>
                      </a:pPr>
                      <a:r>
                        <a:rPr b="1" lang="en"/>
                        <a:t>Input A</a:t>
                      </a:r>
                      <a:endParaRPr b="1"/>
                    </a:p>
                  </a:txBody>
                  <a:tcPr marT="91425" marB="91425" marR="91425" marL="91425">
                    <a:lnR cap="flat" cmpd="sng" w="9525">
                      <a:solidFill>
                        <a:srgbClr val="9E9E9E"/>
                      </a:solidFill>
                      <a:prstDash val="solid"/>
                      <a:round/>
                      <a:headEnd len="sm" w="sm" type="none"/>
                      <a:tailEnd len="sm" w="sm" type="none"/>
                    </a:lnR>
                  </a:tcPr>
                </a:tc>
                <a:tc hMerge="1"/>
                <a:tc hMerge="1"/>
                <a:tc>
                  <a:txBody>
                    <a:bodyPr/>
                    <a:lstStyle/>
                    <a:p>
                      <a:pPr indent="0" lvl="0" marL="0" rtl="0" algn="l">
                        <a:spcBef>
                          <a:spcPts val="0"/>
                        </a:spcBef>
                        <a:spcAft>
                          <a:spcPts val="0"/>
                        </a:spcAft>
                        <a:buNone/>
                      </a:pPr>
                      <a:r>
                        <a:rPr b="1" lang="en"/>
                        <a:t>Input B</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6"/>
          <p:cNvSpPr txBox="1"/>
          <p:nvPr>
            <p:ph idx="1" type="body"/>
          </p:nvPr>
        </p:nvSpPr>
        <p:spPr>
          <a:xfrm>
            <a:off x="729450" y="2078875"/>
            <a:ext cx="7688700" cy="2808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Download from websites / partnerships</a:t>
            </a:r>
            <a:endParaRPr sz="1700"/>
          </a:p>
          <a:p>
            <a:pPr indent="-336550" lvl="1" marL="914400" rtl="0" algn="l">
              <a:spcBef>
                <a:spcPts val="0"/>
              </a:spcBef>
              <a:spcAft>
                <a:spcPts val="0"/>
              </a:spcAft>
              <a:buSzPts val="1700"/>
              <a:buChar char="○"/>
            </a:pPr>
            <a:r>
              <a:rPr lang="en" sz="1700"/>
              <a:t>Thanks to the open internet you can find so many datasets available for free online</a:t>
            </a:r>
            <a:endParaRPr sz="1700"/>
          </a:p>
          <a:p>
            <a:pPr indent="-336550" lvl="2" marL="1371600" rtl="0" algn="l">
              <a:spcBef>
                <a:spcPts val="0"/>
              </a:spcBef>
              <a:spcAft>
                <a:spcPts val="0"/>
              </a:spcAft>
              <a:buSzPts val="1700"/>
              <a:buChar char="■"/>
            </a:pPr>
            <a:r>
              <a:rPr lang="en" sz="1700"/>
              <a:t>Computer vision or image datasets</a:t>
            </a:r>
            <a:endParaRPr sz="1700"/>
          </a:p>
          <a:p>
            <a:pPr indent="-336550" lvl="2" marL="1371600" rtl="0" algn="l">
              <a:spcBef>
                <a:spcPts val="0"/>
              </a:spcBef>
              <a:spcAft>
                <a:spcPts val="0"/>
              </a:spcAft>
              <a:buSzPts val="1700"/>
              <a:buChar char="■"/>
            </a:pPr>
            <a:r>
              <a:rPr lang="en" sz="1700"/>
              <a:t>Self driving car datasets</a:t>
            </a:r>
            <a:endParaRPr sz="1700"/>
          </a:p>
          <a:p>
            <a:pPr indent="-336550" lvl="2" marL="1371600" rtl="0" algn="l">
              <a:spcBef>
                <a:spcPts val="0"/>
              </a:spcBef>
              <a:spcAft>
                <a:spcPts val="0"/>
              </a:spcAft>
              <a:buSzPts val="1700"/>
              <a:buChar char="■"/>
            </a:pPr>
            <a:r>
              <a:rPr lang="en" sz="1700"/>
              <a:t>Speech recognition datasets</a:t>
            </a:r>
            <a:endParaRPr sz="1700"/>
          </a:p>
          <a:p>
            <a:pPr indent="-336550" lvl="2" marL="1371600" rtl="0" algn="l">
              <a:spcBef>
                <a:spcPts val="0"/>
              </a:spcBef>
              <a:spcAft>
                <a:spcPts val="0"/>
              </a:spcAft>
              <a:buSzPts val="1700"/>
              <a:buChar char="■"/>
            </a:pPr>
            <a:r>
              <a:rPr lang="en" sz="1700"/>
              <a:t>Medical imaging datasets</a:t>
            </a:r>
            <a:endParaRPr sz="1700"/>
          </a:p>
          <a:p>
            <a:pPr indent="-336550" lvl="1" marL="914400" rtl="0" algn="l">
              <a:spcBef>
                <a:spcPts val="0"/>
              </a:spcBef>
              <a:spcAft>
                <a:spcPts val="0"/>
              </a:spcAft>
              <a:buSzPts val="1700"/>
              <a:buChar char="○"/>
            </a:pPr>
            <a:r>
              <a:rPr lang="en" sz="1700"/>
              <a:t>Keep in mind licensing and copyright</a:t>
            </a:r>
            <a:endParaRPr sz="1700"/>
          </a:p>
        </p:txBody>
      </p:sp>
      <p:sp>
        <p:nvSpPr>
          <p:cNvPr id="413" name="Google Shape;413;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Acquiring data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and m</a:t>
            </a:r>
            <a:r>
              <a:rPr lang="en"/>
              <a:t>isuse</a:t>
            </a:r>
            <a:r>
              <a:rPr lang="en"/>
              <a:t> of data</a:t>
            </a:r>
            <a:endParaRPr/>
          </a:p>
        </p:txBody>
      </p:sp>
      <p:pic>
        <p:nvPicPr>
          <p:cNvPr id="419" name="Google Shape;419;p57"/>
          <p:cNvPicPr preferRelativeResize="0"/>
          <p:nvPr/>
        </p:nvPicPr>
        <p:blipFill rotWithShape="1">
          <a:blip r:embed="rId3">
            <a:alphaModFix/>
          </a:blip>
          <a:srcRect b="0" l="23411" r="22656" t="0"/>
          <a:stretch/>
        </p:blipFill>
        <p:spPr>
          <a:xfrm>
            <a:off x="954975" y="3056400"/>
            <a:ext cx="923275" cy="910175"/>
          </a:xfrm>
          <a:prstGeom prst="rect">
            <a:avLst/>
          </a:prstGeom>
          <a:noFill/>
          <a:ln>
            <a:noFill/>
          </a:ln>
        </p:spPr>
      </p:pic>
      <p:pic>
        <p:nvPicPr>
          <p:cNvPr id="420" name="Google Shape;420;p57"/>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21" name="Google Shape;421;p57"/>
          <p:cNvCxnSpPr>
            <a:stCxn id="419" idx="2"/>
            <a:endCxn id="420" idx="2"/>
          </p:cNvCxnSpPr>
          <p:nvPr/>
        </p:nvCxnSpPr>
        <p:spPr>
          <a:xfrm rot="-5400000">
            <a:off x="2329962" y="3002525"/>
            <a:ext cx="50700" cy="1877400"/>
          </a:xfrm>
          <a:prstGeom prst="curvedConnector3">
            <a:avLst>
              <a:gd fmla="val -469675" name="adj1"/>
            </a:avLst>
          </a:prstGeom>
          <a:noFill/>
          <a:ln cap="flat" cmpd="sng" w="9525">
            <a:solidFill>
              <a:schemeClr val="dk2"/>
            </a:solidFill>
            <a:prstDash val="solid"/>
            <a:round/>
            <a:headEnd len="med" w="med" type="triangle"/>
            <a:tailEnd len="med" w="med" type="none"/>
          </a:ln>
        </p:spPr>
      </p:cxnSp>
      <p:cxnSp>
        <p:nvCxnSpPr>
          <p:cNvPr id="422" name="Google Shape;422;p57"/>
          <p:cNvCxnSpPr>
            <a:stCxn id="419" idx="0"/>
            <a:endCxn id="420" idx="0"/>
          </p:cNvCxnSpPr>
          <p:nvPr/>
        </p:nvCxnSpPr>
        <p:spPr>
          <a:xfrm rot="-5400000">
            <a:off x="2329962" y="2092350"/>
            <a:ext cx="50700" cy="1877400"/>
          </a:xfrm>
          <a:prstGeom prst="curvedConnector3">
            <a:avLst>
              <a:gd fmla="val 569379" name="adj1"/>
            </a:avLst>
          </a:prstGeom>
          <a:noFill/>
          <a:ln cap="flat" cmpd="sng" w="9525">
            <a:solidFill>
              <a:schemeClr val="dk2"/>
            </a:solidFill>
            <a:prstDash val="solid"/>
            <a:round/>
            <a:headEnd len="med" w="med" type="none"/>
            <a:tailEnd len="med" w="med" type="triangle"/>
          </a:ln>
        </p:spPr>
      </p:cxnSp>
      <p:sp>
        <p:nvSpPr>
          <p:cNvPr id="423" name="Google Shape;423;p57"/>
          <p:cNvSpPr txBox="1"/>
          <p:nvPr>
            <p:ph idx="2" type="body"/>
          </p:nvPr>
        </p:nvSpPr>
        <p:spPr>
          <a:xfrm>
            <a:off x="5174225" y="1352625"/>
            <a:ext cx="35205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Give me three years to build up my IT team, we're collecting so much data. </a:t>
            </a:r>
            <a:endParaRPr sz="1700"/>
          </a:p>
          <a:p>
            <a:pPr indent="0" lvl="0" marL="0" rtl="0" algn="l">
              <a:spcBef>
                <a:spcPts val="1600"/>
              </a:spcBef>
              <a:spcAft>
                <a:spcPts val="0"/>
              </a:spcAft>
              <a:buNone/>
            </a:pPr>
            <a:r>
              <a:rPr lang="en" sz="1700"/>
              <a:t>Then after three years, I'll have this perfect dataset. </a:t>
            </a:r>
            <a:endParaRPr sz="1700"/>
          </a:p>
          <a:p>
            <a:pPr indent="0" lvl="0" marL="0" rtl="0" algn="l">
              <a:spcBef>
                <a:spcPts val="1600"/>
              </a:spcBef>
              <a:spcAft>
                <a:spcPts val="0"/>
              </a:spcAft>
              <a:buNone/>
            </a:pPr>
            <a:r>
              <a:rPr lang="en" sz="1700"/>
              <a:t>We'll do AI then.</a:t>
            </a:r>
            <a:endParaRPr sz="1700"/>
          </a:p>
          <a:p>
            <a:pPr indent="0" lvl="0" marL="0" rtl="0" algn="l">
              <a:spcBef>
                <a:spcPts val="1600"/>
              </a:spcBef>
              <a:spcAft>
                <a:spcPts val="1600"/>
              </a:spcAft>
              <a:buNone/>
            </a:pPr>
            <a:r>
              <a:rPr b="1" lang="en" sz="1700"/>
              <a:t>What’s wrong with this approach?</a:t>
            </a:r>
            <a:endParaRPr b="1" sz="17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and misuse of data</a:t>
            </a:r>
            <a:endParaRPr/>
          </a:p>
        </p:txBody>
      </p:sp>
      <p:pic>
        <p:nvPicPr>
          <p:cNvPr id="429" name="Google Shape;429;p58"/>
          <p:cNvPicPr preferRelativeResize="0"/>
          <p:nvPr/>
        </p:nvPicPr>
        <p:blipFill rotWithShape="1">
          <a:blip r:embed="rId3">
            <a:alphaModFix/>
          </a:blip>
          <a:srcRect b="0" l="23411" r="22656" t="0"/>
          <a:stretch/>
        </p:blipFill>
        <p:spPr>
          <a:xfrm>
            <a:off x="954975" y="3056400"/>
            <a:ext cx="923275" cy="910175"/>
          </a:xfrm>
          <a:prstGeom prst="rect">
            <a:avLst/>
          </a:prstGeom>
          <a:noFill/>
          <a:ln>
            <a:noFill/>
          </a:ln>
        </p:spPr>
      </p:pic>
      <p:pic>
        <p:nvPicPr>
          <p:cNvPr id="430" name="Google Shape;430;p58"/>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31" name="Google Shape;431;p58"/>
          <p:cNvCxnSpPr>
            <a:stCxn id="429" idx="2"/>
            <a:endCxn id="430" idx="2"/>
          </p:cNvCxnSpPr>
          <p:nvPr/>
        </p:nvCxnSpPr>
        <p:spPr>
          <a:xfrm rot="-5400000">
            <a:off x="2329962" y="3002525"/>
            <a:ext cx="50700" cy="1877400"/>
          </a:xfrm>
          <a:prstGeom prst="curvedConnector3">
            <a:avLst>
              <a:gd fmla="val -469675" name="adj1"/>
            </a:avLst>
          </a:prstGeom>
          <a:noFill/>
          <a:ln cap="flat" cmpd="sng" w="9525">
            <a:solidFill>
              <a:schemeClr val="dk2"/>
            </a:solidFill>
            <a:prstDash val="solid"/>
            <a:round/>
            <a:headEnd len="med" w="med" type="triangle"/>
            <a:tailEnd len="med" w="med" type="none"/>
          </a:ln>
        </p:spPr>
      </p:cxnSp>
      <p:cxnSp>
        <p:nvCxnSpPr>
          <p:cNvPr id="432" name="Google Shape;432;p58"/>
          <p:cNvCxnSpPr>
            <a:stCxn id="429" idx="0"/>
            <a:endCxn id="430" idx="0"/>
          </p:cNvCxnSpPr>
          <p:nvPr/>
        </p:nvCxnSpPr>
        <p:spPr>
          <a:xfrm rot="-5400000">
            <a:off x="2329962" y="2092350"/>
            <a:ext cx="50700" cy="1877400"/>
          </a:xfrm>
          <a:prstGeom prst="curvedConnector3">
            <a:avLst>
              <a:gd fmla="val 569379" name="adj1"/>
            </a:avLst>
          </a:prstGeom>
          <a:noFill/>
          <a:ln cap="flat" cmpd="sng" w="9525">
            <a:solidFill>
              <a:schemeClr val="dk2"/>
            </a:solidFill>
            <a:prstDash val="solid"/>
            <a:round/>
            <a:headEnd len="med" w="med" type="none"/>
            <a:tailEnd len="med" w="med" type="triangle"/>
          </a:ln>
        </p:spPr>
      </p:cxnSp>
      <p:sp>
        <p:nvSpPr>
          <p:cNvPr id="433" name="Google Shape;433;p58"/>
          <p:cNvSpPr txBox="1"/>
          <p:nvPr>
            <p:ph idx="2" type="body"/>
          </p:nvPr>
        </p:nvSpPr>
        <p:spPr>
          <a:xfrm>
            <a:off x="5174225" y="1352625"/>
            <a:ext cx="35205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It turns out that's a really bad strategy. </a:t>
            </a:r>
            <a:endParaRPr b="1" sz="1700"/>
          </a:p>
          <a:p>
            <a:pPr indent="0" lvl="0" marL="0" rtl="0" algn="l">
              <a:spcBef>
                <a:spcPts val="1600"/>
              </a:spcBef>
              <a:spcAft>
                <a:spcPts val="0"/>
              </a:spcAft>
              <a:buNone/>
            </a:pPr>
            <a:r>
              <a:rPr lang="en" sz="1700"/>
              <a:t>Once you've started collecting some data, go ahead and start showing it or feeding it to an AI team. </a:t>
            </a:r>
            <a:endParaRPr sz="1700"/>
          </a:p>
          <a:p>
            <a:pPr indent="0" lvl="0" marL="0" rtl="0" algn="l">
              <a:spcBef>
                <a:spcPts val="1600"/>
              </a:spcBef>
              <a:spcAft>
                <a:spcPts val="1600"/>
              </a:spcAft>
              <a:buNone/>
            </a:pPr>
            <a:r>
              <a:rPr lang="en" sz="1700"/>
              <a:t>Then the AI team can give feedback to your IT team on what types of data to collect and what types of IT infrastructure to keep on building.</a:t>
            </a:r>
            <a:endParaRPr b="1" sz="17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sp>
        <p:nvSpPr>
          <p:cNvPr id="439" name="Google Shape;439;p59"/>
          <p:cNvSpPr txBox="1"/>
          <p:nvPr>
            <p:ph idx="1" type="body"/>
          </p:nvPr>
        </p:nvSpPr>
        <p:spPr>
          <a:xfrm>
            <a:off x="729450" y="2078875"/>
            <a:ext cx="4381500" cy="212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Maybe an AI team can look at your factory data and say, "Hey. You know what? If you can collect data from this big manufacturing machine, not just once every ten minutes, but instead once every one minute, then we could do a much better job building a preventative maintenance systems for you.”</a:t>
            </a:r>
            <a:endParaRPr sz="1700"/>
          </a:p>
        </p:txBody>
      </p:sp>
      <p:graphicFrame>
        <p:nvGraphicFramePr>
          <p:cNvPr id="440" name="Google Shape;440;p59"/>
          <p:cNvGraphicFramePr/>
          <p:nvPr/>
        </p:nvGraphicFramePr>
        <p:xfrm>
          <a:off x="5523625" y="2183600"/>
          <a:ext cx="3000000" cy="3000000"/>
        </p:xfrm>
        <a:graphic>
          <a:graphicData uri="http://schemas.openxmlformats.org/drawingml/2006/table">
            <a:tbl>
              <a:tblPr>
                <a:noFill/>
                <a:tableStyleId>{C084427A-D561-400E-A864-51BC54CF9BED}</a:tableStyleId>
              </a:tblPr>
              <a:tblGrid>
                <a:gridCol w="737450"/>
                <a:gridCol w="902425"/>
                <a:gridCol w="809325"/>
                <a:gridCol w="819650"/>
              </a:tblGrid>
              <a:tr h="455250">
                <a:tc>
                  <a:txBody>
                    <a:bodyPr/>
                    <a:lstStyle/>
                    <a:p>
                      <a:pPr indent="0" lvl="0" marL="0" rtl="0" algn="l">
                        <a:spcBef>
                          <a:spcPts val="0"/>
                        </a:spcBef>
                        <a:spcAft>
                          <a:spcPts val="0"/>
                        </a:spcAft>
                        <a:buNone/>
                      </a:pPr>
                      <a:r>
                        <a:rPr lang="en" sz="1000"/>
                        <a:t>Machine</a:t>
                      </a:r>
                      <a:endParaRPr sz="1000"/>
                    </a:p>
                  </a:txBody>
                  <a:tcPr marT="91425" marB="91425" marR="91425" marL="91425"/>
                </a:tc>
                <a:tc>
                  <a:txBody>
                    <a:bodyPr/>
                    <a:lstStyle/>
                    <a:p>
                      <a:pPr indent="0" lvl="0" marL="0" rtl="0" algn="l">
                        <a:spcBef>
                          <a:spcPts val="0"/>
                        </a:spcBef>
                        <a:spcAft>
                          <a:spcPts val="0"/>
                        </a:spcAft>
                        <a:buNone/>
                      </a:pPr>
                      <a:r>
                        <a:rPr lang="en" sz="1000"/>
                        <a:t>Temperature</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Pressure (psi)</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Machine Fault</a:t>
                      </a:r>
                      <a:endParaRPr sz="1000"/>
                    </a:p>
                  </a:txBody>
                  <a:tcPr marT="91425" marB="91425" marR="91425" marL="91425">
                    <a:lnB cap="flat" cmpd="sng" w="9525">
                      <a:solidFill>
                        <a:srgbClr val="9E9E9E"/>
                      </a:solidFill>
                      <a:prstDash val="solid"/>
                      <a:round/>
                      <a:headEnd len="sm" w="sm" type="none"/>
                      <a:tailEnd len="sm" w="sm" type="none"/>
                    </a:lnB>
                  </a:tcPr>
                </a:tc>
              </a:tr>
              <a:tr h="333700">
                <a:tc>
                  <a:txBody>
                    <a:bodyPr/>
                    <a:lstStyle/>
                    <a:p>
                      <a:pPr indent="0" lvl="0" marL="0" rtl="0" algn="l">
                        <a:spcBef>
                          <a:spcPts val="0"/>
                        </a:spcBef>
                        <a:spcAft>
                          <a:spcPts val="0"/>
                        </a:spcAft>
                        <a:buNone/>
                      </a:pPr>
                      <a:r>
                        <a:rPr lang="en" sz="1000"/>
                        <a:t>17987</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t>60</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7.65</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N</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3700">
                <a:tc>
                  <a:txBody>
                    <a:bodyPr/>
                    <a:lstStyle/>
                    <a:p>
                      <a:pPr indent="0" lvl="0" marL="0" rtl="0" algn="l">
                        <a:spcBef>
                          <a:spcPts val="0"/>
                        </a:spcBef>
                        <a:spcAft>
                          <a:spcPts val="0"/>
                        </a:spcAft>
                        <a:buNone/>
                      </a:pPr>
                      <a:r>
                        <a:rPr lang="en" sz="1000"/>
                        <a:t>34672</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t>100</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25.50</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N</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3700">
                <a:tc>
                  <a:txBody>
                    <a:bodyPr/>
                    <a:lstStyle/>
                    <a:p>
                      <a:pPr indent="0" lvl="0" marL="0" rtl="0" algn="l">
                        <a:spcBef>
                          <a:spcPts val="0"/>
                        </a:spcBef>
                        <a:spcAft>
                          <a:spcPts val="0"/>
                        </a:spcAft>
                        <a:buNone/>
                      </a:pPr>
                      <a:r>
                        <a:rPr lang="en" sz="1000"/>
                        <a:t>08542</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t>140</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75.50</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Y</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3700">
                <a:tc>
                  <a:txBody>
                    <a:bodyPr/>
                    <a:lstStyle/>
                    <a:p>
                      <a:pPr indent="0" lvl="0" marL="0" rtl="0" algn="l">
                        <a:spcBef>
                          <a:spcPts val="0"/>
                        </a:spcBef>
                        <a:spcAft>
                          <a:spcPts val="0"/>
                        </a:spcAft>
                        <a:buNone/>
                      </a:pPr>
                      <a:r>
                        <a:rPr lang="en" sz="1000"/>
                        <a:t>98536</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t>165</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125</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Y</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3700">
                <a:tc gridSpan="3">
                  <a:txBody>
                    <a:bodyPr/>
                    <a:lstStyle/>
                    <a:p>
                      <a:pPr indent="0" lvl="0" marL="0" rtl="0" algn="ctr">
                        <a:spcBef>
                          <a:spcPts val="0"/>
                        </a:spcBef>
                        <a:spcAft>
                          <a:spcPts val="0"/>
                        </a:spcAft>
                        <a:buNone/>
                      </a:pPr>
                      <a:r>
                        <a:rPr b="1" lang="en" sz="1000"/>
                        <a:t>Input A</a:t>
                      </a:r>
                      <a:endParaRPr b="1" sz="1000"/>
                    </a:p>
                  </a:txBody>
                  <a:tcPr marT="91425" marB="91425" marR="91425" marL="91425">
                    <a:lnR cap="flat" cmpd="sng" w="9525">
                      <a:solidFill>
                        <a:srgbClr val="9E9E9E"/>
                      </a:solidFill>
                      <a:prstDash val="solid"/>
                      <a:round/>
                      <a:headEnd len="sm" w="sm" type="none"/>
                      <a:tailEnd len="sm" w="sm" type="none"/>
                    </a:lnR>
                  </a:tcPr>
                </a:tc>
                <a:tc hMerge="1"/>
                <a:tc hMerge="1"/>
                <a:tc>
                  <a:txBody>
                    <a:bodyPr/>
                    <a:lstStyle/>
                    <a:p>
                      <a:pPr indent="0" lvl="0" marL="0" rtl="0" algn="l">
                        <a:spcBef>
                          <a:spcPts val="0"/>
                        </a:spcBef>
                        <a:spcAft>
                          <a:spcPts val="0"/>
                        </a:spcAft>
                        <a:buNone/>
                      </a:pPr>
                      <a:r>
                        <a:rPr b="1" lang="en" sz="1000"/>
                        <a:t>Input B</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and misuse of data</a:t>
            </a:r>
            <a:endParaRPr/>
          </a:p>
        </p:txBody>
      </p:sp>
      <p:pic>
        <p:nvPicPr>
          <p:cNvPr id="446" name="Google Shape;446;p60"/>
          <p:cNvPicPr preferRelativeResize="0"/>
          <p:nvPr/>
        </p:nvPicPr>
        <p:blipFill rotWithShape="1">
          <a:blip r:embed="rId3">
            <a:alphaModFix/>
          </a:blip>
          <a:srcRect b="0" l="23411" r="22656" t="0"/>
          <a:stretch/>
        </p:blipFill>
        <p:spPr>
          <a:xfrm>
            <a:off x="954975" y="3056400"/>
            <a:ext cx="923275" cy="910175"/>
          </a:xfrm>
          <a:prstGeom prst="rect">
            <a:avLst/>
          </a:prstGeom>
          <a:noFill/>
          <a:ln>
            <a:noFill/>
          </a:ln>
        </p:spPr>
      </p:pic>
      <p:pic>
        <p:nvPicPr>
          <p:cNvPr id="447" name="Google Shape;447;p60"/>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48" name="Google Shape;448;p60"/>
          <p:cNvCxnSpPr>
            <a:stCxn id="446" idx="2"/>
            <a:endCxn id="447" idx="2"/>
          </p:cNvCxnSpPr>
          <p:nvPr/>
        </p:nvCxnSpPr>
        <p:spPr>
          <a:xfrm rot="-5400000">
            <a:off x="2329962" y="3002525"/>
            <a:ext cx="50700" cy="1877400"/>
          </a:xfrm>
          <a:prstGeom prst="curvedConnector3">
            <a:avLst>
              <a:gd fmla="val -469675" name="adj1"/>
            </a:avLst>
          </a:prstGeom>
          <a:noFill/>
          <a:ln cap="flat" cmpd="sng" w="9525">
            <a:solidFill>
              <a:schemeClr val="dk2"/>
            </a:solidFill>
            <a:prstDash val="solid"/>
            <a:round/>
            <a:headEnd len="med" w="med" type="triangle"/>
            <a:tailEnd len="med" w="med" type="none"/>
          </a:ln>
        </p:spPr>
      </p:cxnSp>
      <p:cxnSp>
        <p:nvCxnSpPr>
          <p:cNvPr id="449" name="Google Shape;449;p60"/>
          <p:cNvCxnSpPr>
            <a:stCxn id="446" idx="0"/>
            <a:endCxn id="447" idx="0"/>
          </p:cNvCxnSpPr>
          <p:nvPr/>
        </p:nvCxnSpPr>
        <p:spPr>
          <a:xfrm rot="-5400000">
            <a:off x="2329962" y="2092350"/>
            <a:ext cx="50700" cy="1877400"/>
          </a:xfrm>
          <a:prstGeom prst="curvedConnector3">
            <a:avLst>
              <a:gd fmla="val 569379" name="adj1"/>
            </a:avLst>
          </a:prstGeom>
          <a:noFill/>
          <a:ln cap="flat" cmpd="sng" w="9525">
            <a:solidFill>
              <a:schemeClr val="dk2"/>
            </a:solidFill>
            <a:prstDash val="solid"/>
            <a:round/>
            <a:headEnd len="med" w="med" type="none"/>
            <a:tailEnd len="med" w="med" type="triangle"/>
          </a:ln>
        </p:spPr>
      </p:cxnSp>
      <p:sp>
        <p:nvSpPr>
          <p:cNvPr id="450" name="Google Shape;450;p60"/>
          <p:cNvSpPr txBox="1"/>
          <p:nvPr>
            <p:ph idx="2" type="body"/>
          </p:nvPr>
        </p:nvSpPr>
        <p:spPr>
          <a:xfrm>
            <a:off x="5174225" y="1352625"/>
            <a:ext cx="35205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"Hey, I have so much data. Surely, an AI team can make it valuable."</a:t>
            </a:r>
            <a:endParaRPr sz="1700"/>
          </a:p>
          <a:p>
            <a:pPr indent="0" lvl="0" marL="0" rtl="0" algn="l">
              <a:spcBef>
                <a:spcPts val="1600"/>
              </a:spcBef>
              <a:spcAft>
                <a:spcPts val="1600"/>
              </a:spcAft>
              <a:buNone/>
            </a:pPr>
            <a:r>
              <a:rPr b="1" lang="en" sz="1700"/>
              <a:t>What’s wrong with this statement?</a:t>
            </a:r>
            <a:endParaRPr b="1" sz="17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1"/>
          <p:cNvSpPr txBox="1"/>
          <p:nvPr>
            <p:ph idx="2" type="body"/>
          </p:nvPr>
        </p:nvSpPr>
        <p:spPr>
          <a:xfrm>
            <a:off x="5174225" y="1352625"/>
            <a:ext cx="35205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Unfortunately, this doesn't always work out. </a:t>
            </a:r>
            <a:endParaRPr sz="1700"/>
          </a:p>
          <a:p>
            <a:pPr indent="0" lvl="0" marL="0" rtl="0" algn="l">
              <a:spcBef>
                <a:spcPts val="1600"/>
              </a:spcBef>
              <a:spcAft>
                <a:spcPts val="0"/>
              </a:spcAft>
              <a:buNone/>
            </a:pPr>
            <a:r>
              <a:rPr lang="en" sz="1700"/>
              <a:t>More data is usually better than less data, but I wouldn't take it for granted that just because you have many terabytes or gigabytes of data, that an AI team can actually make that valuable. </a:t>
            </a:r>
            <a:endParaRPr sz="1700"/>
          </a:p>
          <a:p>
            <a:pPr indent="0" lvl="0" marL="0" rtl="0" algn="l">
              <a:spcBef>
                <a:spcPts val="1600"/>
              </a:spcBef>
              <a:spcAft>
                <a:spcPts val="1600"/>
              </a:spcAft>
              <a:buNone/>
            </a:pPr>
            <a:r>
              <a:rPr b="1" lang="en" sz="1700"/>
              <a:t>Don't throw data at an AI team and assume it will be valuable.</a:t>
            </a:r>
            <a:endParaRPr b="1" sz="1700"/>
          </a:p>
        </p:txBody>
      </p:sp>
      <p:sp>
        <p:nvSpPr>
          <p:cNvPr id="456" name="Google Shape;456;p6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and misuse of data</a:t>
            </a:r>
            <a:endParaRPr/>
          </a:p>
        </p:txBody>
      </p:sp>
      <p:pic>
        <p:nvPicPr>
          <p:cNvPr id="457" name="Google Shape;457;p61"/>
          <p:cNvPicPr preferRelativeResize="0"/>
          <p:nvPr/>
        </p:nvPicPr>
        <p:blipFill rotWithShape="1">
          <a:blip r:embed="rId3">
            <a:alphaModFix/>
          </a:blip>
          <a:srcRect b="0" l="23411" r="22656" t="0"/>
          <a:stretch/>
        </p:blipFill>
        <p:spPr>
          <a:xfrm>
            <a:off x="954975" y="3056400"/>
            <a:ext cx="923275" cy="910175"/>
          </a:xfrm>
          <a:prstGeom prst="rect">
            <a:avLst/>
          </a:prstGeom>
          <a:noFill/>
          <a:ln>
            <a:noFill/>
          </a:ln>
        </p:spPr>
      </p:pic>
      <p:pic>
        <p:nvPicPr>
          <p:cNvPr id="458" name="Google Shape;458;p61"/>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59" name="Google Shape;459;p61"/>
          <p:cNvCxnSpPr>
            <a:stCxn id="457" idx="2"/>
            <a:endCxn id="458" idx="2"/>
          </p:cNvCxnSpPr>
          <p:nvPr/>
        </p:nvCxnSpPr>
        <p:spPr>
          <a:xfrm rot="-5400000">
            <a:off x="2329962" y="3002525"/>
            <a:ext cx="50700" cy="1877400"/>
          </a:xfrm>
          <a:prstGeom prst="curvedConnector3">
            <a:avLst>
              <a:gd fmla="val -469675" name="adj1"/>
            </a:avLst>
          </a:prstGeom>
          <a:noFill/>
          <a:ln cap="flat" cmpd="sng" w="9525">
            <a:solidFill>
              <a:schemeClr val="dk2"/>
            </a:solidFill>
            <a:prstDash val="solid"/>
            <a:round/>
            <a:headEnd len="med" w="med" type="triangle"/>
            <a:tailEnd len="med" w="med" type="none"/>
          </a:ln>
        </p:spPr>
      </p:cxnSp>
      <p:cxnSp>
        <p:nvCxnSpPr>
          <p:cNvPr id="460" name="Google Shape;460;p61"/>
          <p:cNvCxnSpPr>
            <a:stCxn id="457" idx="0"/>
            <a:endCxn id="458" idx="0"/>
          </p:cNvCxnSpPr>
          <p:nvPr/>
        </p:nvCxnSpPr>
        <p:spPr>
          <a:xfrm rot="-5400000">
            <a:off x="2329962" y="2092350"/>
            <a:ext cx="50700" cy="1877400"/>
          </a:xfrm>
          <a:prstGeom prst="curvedConnector3">
            <a:avLst>
              <a:gd fmla="val 569379"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p:nvPr/>
        </p:nvSpPr>
        <p:spPr>
          <a:xfrm>
            <a:off x="340934" y="21990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0" name="Google Shape;110;p17"/>
          <p:cNvSpPr txBox="1"/>
          <p:nvPr>
            <p:ph idx="4294967295" type="body"/>
          </p:nvPr>
        </p:nvSpPr>
        <p:spPr>
          <a:xfrm>
            <a:off x="340923" y="2336550"/>
            <a:ext cx="14556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rPr>
              <a:t>30 minutes</a:t>
            </a:r>
            <a:endParaRPr>
              <a:solidFill>
                <a:schemeClr val="lt1"/>
              </a:solidFill>
            </a:endParaRPr>
          </a:p>
        </p:txBody>
      </p:sp>
      <p:grpSp>
        <p:nvGrpSpPr>
          <p:cNvPr id="111" name="Google Shape;111;p17"/>
          <p:cNvGrpSpPr/>
          <p:nvPr/>
        </p:nvGrpSpPr>
        <p:grpSpPr>
          <a:xfrm>
            <a:off x="912820" y="1610215"/>
            <a:ext cx="198900" cy="593656"/>
            <a:chOff x="777447" y="1610215"/>
            <a:chExt cx="198900" cy="593656"/>
          </a:xfrm>
        </p:grpSpPr>
        <p:cxnSp>
          <p:nvCxnSpPr>
            <p:cNvPr id="112" name="Google Shape;112;p17"/>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113" name="Google Shape;113;p17"/>
            <p:cNvSpPr/>
            <p:nvPr/>
          </p:nvSpPr>
          <p:spPr>
            <a:xfrm>
              <a:off x="777447"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17"/>
          <p:cNvSpPr txBox="1"/>
          <p:nvPr>
            <p:ph idx="4294967295" type="body"/>
          </p:nvPr>
        </p:nvSpPr>
        <p:spPr>
          <a:xfrm>
            <a:off x="318375" y="374700"/>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Introduction</a:t>
            </a:r>
            <a:endParaRPr sz="1600"/>
          </a:p>
        </p:txBody>
      </p:sp>
      <p:sp>
        <p:nvSpPr>
          <p:cNvPr id="115" name="Google Shape;115;p17"/>
          <p:cNvSpPr/>
          <p:nvPr/>
        </p:nvSpPr>
        <p:spPr>
          <a:xfrm>
            <a:off x="1817054"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6" name="Google Shape;116;p17"/>
          <p:cNvSpPr txBox="1"/>
          <p:nvPr>
            <p:ph idx="4294967295" type="body"/>
          </p:nvPr>
        </p:nvSpPr>
        <p:spPr>
          <a:xfrm>
            <a:off x="2126317"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rPr>
              <a:t>60</a:t>
            </a:r>
            <a:r>
              <a:rPr lang="en">
                <a:solidFill>
                  <a:schemeClr val="lt1"/>
                </a:solidFill>
              </a:rPr>
              <a:t> mins</a:t>
            </a:r>
            <a:endParaRPr>
              <a:solidFill>
                <a:schemeClr val="lt1"/>
              </a:solidFill>
            </a:endParaRPr>
          </a:p>
        </p:txBody>
      </p:sp>
      <p:grpSp>
        <p:nvGrpSpPr>
          <p:cNvPr id="117" name="Google Shape;117;p17"/>
          <p:cNvGrpSpPr/>
          <p:nvPr/>
        </p:nvGrpSpPr>
        <p:grpSpPr>
          <a:xfrm>
            <a:off x="2266282" y="2938958"/>
            <a:ext cx="198900" cy="593656"/>
            <a:chOff x="2223534" y="2938958"/>
            <a:chExt cx="198900" cy="593656"/>
          </a:xfrm>
        </p:grpSpPr>
        <p:cxnSp>
          <p:nvCxnSpPr>
            <p:cNvPr id="118" name="Google Shape;118;p17"/>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119" name="Google Shape;119;p17"/>
            <p:cNvSpPr/>
            <p:nvPr/>
          </p:nvSpPr>
          <p:spPr>
            <a:xfrm flipH="1" rot="10800000">
              <a:off x="2223534" y="3333714"/>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17"/>
          <p:cNvSpPr txBox="1"/>
          <p:nvPr>
            <p:ph idx="4294967295" type="body"/>
          </p:nvPr>
        </p:nvSpPr>
        <p:spPr>
          <a:xfrm>
            <a:off x="1244337" y="3757725"/>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Building AI Projects</a:t>
            </a:r>
            <a:endParaRPr sz="1600"/>
          </a:p>
        </p:txBody>
      </p:sp>
      <p:sp>
        <p:nvSpPr>
          <p:cNvPr id="121" name="Google Shape;121;p17"/>
          <p:cNvSpPr/>
          <p:nvPr/>
        </p:nvSpPr>
        <p:spPr>
          <a:xfrm>
            <a:off x="347197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2" name="Google Shape;122;p17"/>
          <p:cNvSpPr txBox="1"/>
          <p:nvPr>
            <p:ph idx="4294967295" type="body"/>
          </p:nvPr>
        </p:nvSpPr>
        <p:spPr>
          <a:xfrm>
            <a:off x="3767755"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rPr>
              <a:t>60</a:t>
            </a:r>
            <a:r>
              <a:rPr lang="en">
                <a:solidFill>
                  <a:schemeClr val="lt1"/>
                </a:solidFill>
              </a:rPr>
              <a:t> mins</a:t>
            </a:r>
            <a:endParaRPr>
              <a:solidFill>
                <a:schemeClr val="lt1"/>
              </a:solidFill>
            </a:endParaRPr>
          </a:p>
        </p:txBody>
      </p:sp>
      <p:grpSp>
        <p:nvGrpSpPr>
          <p:cNvPr id="123" name="Google Shape;123;p17"/>
          <p:cNvGrpSpPr/>
          <p:nvPr/>
        </p:nvGrpSpPr>
        <p:grpSpPr>
          <a:xfrm>
            <a:off x="4058732" y="1610215"/>
            <a:ext cx="198900" cy="593656"/>
            <a:chOff x="3918084" y="1610215"/>
            <a:chExt cx="198900" cy="593656"/>
          </a:xfrm>
        </p:grpSpPr>
        <p:cxnSp>
          <p:nvCxnSpPr>
            <p:cNvPr id="124" name="Google Shape;124;p17"/>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25" name="Google Shape;125;p17"/>
            <p:cNvSpPr/>
            <p:nvPr/>
          </p:nvSpPr>
          <p:spPr>
            <a:xfrm>
              <a:off x="3918084"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7"/>
          <p:cNvSpPr txBox="1"/>
          <p:nvPr>
            <p:ph idx="4294967295" type="body"/>
          </p:nvPr>
        </p:nvSpPr>
        <p:spPr>
          <a:xfrm>
            <a:off x="3304094" y="374700"/>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Building AI in your Company</a:t>
            </a:r>
            <a:endParaRPr sz="1600"/>
          </a:p>
        </p:txBody>
      </p:sp>
      <p:sp>
        <p:nvSpPr>
          <p:cNvPr id="127" name="Google Shape;127;p17"/>
          <p:cNvSpPr/>
          <p:nvPr/>
        </p:nvSpPr>
        <p:spPr>
          <a:xfrm>
            <a:off x="512689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8" name="Google Shape;128;p17"/>
          <p:cNvSpPr txBox="1"/>
          <p:nvPr>
            <p:ph idx="4294967295" type="body"/>
          </p:nvPr>
        </p:nvSpPr>
        <p:spPr>
          <a:xfrm>
            <a:off x="5416699"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rPr>
              <a:t>60</a:t>
            </a:r>
            <a:r>
              <a:rPr lang="en">
                <a:solidFill>
                  <a:schemeClr val="lt1"/>
                </a:solidFill>
              </a:rPr>
              <a:t> mins</a:t>
            </a:r>
            <a:endParaRPr>
              <a:solidFill>
                <a:schemeClr val="lt1"/>
              </a:solidFill>
            </a:endParaRPr>
          </a:p>
        </p:txBody>
      </p:sp>
      <p:grpSp>
        <p:nvGrpSpPr>
          <p:cNvPr id="129" name="Google Shape;129;p17"/>
          <p:cNvGrpSpPr/>
          <p:nvPr/>
        </p:nvGrpSpPr>
        <p:grpSpPr>
          <a:xfrm>
            <a:off x="5973070" y="2938958"/>
            <a:ext cx="198900" cy="593656"/>
            <a:chOff x="5958946" y="2938958"/>
            <a:chExt cx="198900" cy="593656"/>
          </a:xfrm>
        </p:grpSpPr>
        <p:cxnSp>
          <p:nvCxnSpPr>
            <p:cNvPr id="130" name="Google Shape;130;p17"/>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131" name="Google Shape;131;p17"/>
            <p:cNvSpPr/>
            <p:nvPr/>
          </p:nvSpPr>
          <p:spPr>
            <a:xfrm flipH="1" rot="10800000">
              <a:off x="5958946" y="3333714"/>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7"/>
          <p:cNvSpPr txBox="1"/>
          <p:nvPr>
            <p:ph idx="4294967295" type="body"/>
          </p:nvPr>
        </p:nvSpPr>
        <p:spPr>
          <a:xfrm>
            <a:off x="5126902" y="3757725"/>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AI and Society</a:t>
            </a:r>
            <a:endParaRPr sz="1600"/>
          </a:p>
        </p:txBody>
      </p:sp>
      <p:sp>
        <p:nvSpPr>
          <p:cNvPr id="133" name="Google Shape;133;p17"/>
          <p:cNvSpPr/>
          <p:nvPr/>
        </p:nvSpPr>
        <p:spPr>
          <a:xfrm>
            <a:off x="678181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4" name="Google Shape;134;p17"/>
          <p:cNvSpPr txBox="1"/>
          <p:nvPr>
            <p:ph idx="4294967295" type="body"/>
          </p:nvPr>
        </p:nvSpPr>
        <p:spPr>
          <a:xfrm>
            <a:off x="7111512"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rPr>
              <a:t>30</a:t>
            </a:r>
            <a:r>
              <a:rPr lang="en">
                <a:solidFill>
                  <a:schemeClr val="lt1"/>
                </a:solidFill>
              </a:rPr>
              <a:t> mins</a:t>
            </a:r>
            <a:endParaRPr>
              <a:solidFill>
                <a:schemeClr val="lt1"/>
              </a:solidFill>
            </a:endParaRPr>
          </a:p>
        </p:txBody>
      </p:sp>
      <p:grpSp>
        <p:nvGrpSpPr>
          <p:cNvPr id="135" name="Google Shape;135;p17"/>
          <p:cNvGrpSpPr/>
          <p:nvPr/>
        </p:nvGrpSpPr>
        <p:grpSpPr>
          <a:xfrm>
            <a:off x="7669807" y="1610215"/>
            <a:ext cx="198900" cy="593656"/>
            <a:chOff x="3918084" y="1610215"/>
            <a:chExt cx="198900" cy="593656"/>
          </a:xfrm>
        </p:grpSpPr>
        <p:cxnSp>
          <p:nvCxnSpPr>
            <p:cNvPr id="136" name="Google Shape;136;p17"/>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37" name="Google Shape;137;p17"/>
            <p:cNvSpPr/>
            <p:nvPr/>
          </p:nvSpPr>
          <p:spPr>
            <a:xfrm>
              <a:off x="3918084"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17"/>
          <p:cNvSpPr txBox="1"/>
          <p:nvPr>
            <p:ph idx="4294967295" type="body"/>
          </p:nvPr>
        </p:nvSpPr>
        <p:spPr>
          <a:xfrm>
            <a:off x="6685979" y="374700"/>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Conclusion &amp; Review</a:t>
            </a:r>
            <a:endParaRPr sz="16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62"/>
          <p:cNvPicPr preferRelativeResize="0"/>
          <p:nvPr/>
        </p:nvPicPr>
        <p:blipFill rotWithShape="1">
          <a:blip r:embed="rId3">
            <a:alphaModFix/>
          </a:blip>
          <a:srcRect b="0" l="0" r="82924" t="0"/>
          <a:stretch/>
        </p:blipFill>
        <p:spPr>
          <a:xfrm>
            <a:off x="1586515" y="2259825"/>
            <a:ext cx="1356401" cy="1013850"/>
          </a:xfrm>
          <a:prstGeom prst="rect">
            <a:avLst/>
          </a:prstGeom>
          <a:noFill/>
          <a:ln>
            <a:noFill/>
          </a:ln>
        </p:spPr>
      </p:pic>
      <p:pic>
        <p:nvPicPr>
          <p:cNvPr id="466" name="Google Shape;466;p62"/>
          <p:cNvPicPr preferRelativeResize="0"/>
          <p:nvPr/>
        </p:nvPicPr>
        <p:blipFill rotWithShape="1">
          <a:blip r:embed="rId3">
            <a:alphaModFix/>
          </a:blip>
          <a:srcRect b="0" l="27095" r="60086" t="0"/>
          <a:stretch/>
        </p:blipFill>
        <p:spPr>
          <a:xfrm>
            <a:off x="1755625" y="3354800"/>
            <a:ext cx="1018200" cy="1013850"/>
          </a:xfrm>
          <a:prstGeom prst="rect">
            <a:avLst/>
          </a:prstGeom>
          <a:noFill/>
          <a:ln>
            <a:noFill/>
          </a:ln>
        </p:spPr>
      </p:pic>
      <p:pic>
        <p:nvPicPr>
          <p:cNvPr id="467" name="Google Shape;467;p62"/>
          <p:cNvPicPr preferRelativeResize="0"/>
          <p:nvPr/>
        </p:nvPicPr>
        <p:blipFill rotWithShape="1">
          <a:blip r:embed="rId3">
            <a:alphaModFix/>
          </a:blip>
          <a:srcRect b="0" l="52823" r="33730" t="0"/>
          <a:stretch/>
        </p:blipFill>
        <p:spPr>
          <a:xfrm>
            <a:off x="5523373" y="2259825"/>
            <a:ext cx="1068124" cy="1013850"/>
          </a:xfrm>
          <a:prstGeom prst="rect">
            <a:avLst/>
          </a:prstGeom>
          <a:noFill/>
          <a:ln>
            <a:noFill/>
          </a:ln>
        </p:spPr>
      </p:pic>
      <p:pic>
        <p:nvPicPr>
          <p:cNvPr id="468" name="Google Shape;468;p62"/>
          <p:cNvPicPr preferRelativeResize="0"/>
          <p:nvPr/>
        </p:nvPicPr>
        <p:blipFill rotWithShape="1">
          <a:blip r:embed="rId3">
            <a:alphaModFix/>
          </a:blip>
          <a:srcRect b="0" l="77797" r="9385" t="0"/>
          <a:stretch/>
        </p:blipFill>
        <p:spPr>
          <a:xfrm>
            <a:off x="5548325" y="3354800"/>
            <a:ext cx="1018200" cy="1013850"/>
          </a:xfrm>
          <a:prstGeom prst="rect">
            <a:avLst/>
          </a:prstGeom>
          <a:noFill/>
          <a:ln>
            <a:noFill/>
          </a:ln>
        </p:spPr>
      </p:pic>
      <p:sp>
        <p:nvSpPr>
          <p:cNvPr id="469" name="Google Shape;469;p62"/>
          <p:cNvSpPr txBox="1"/>
          <p:nvPr/>
        </p:nvSpPr>
        <p:spPr>
          <a:xfrm>
            <a:off x="3032750" y="2321275"/>
            <a:ext cx="838500" cy="81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0" name="Google Shape;470;p62"/>
          <p:cNvSpPr txBox="1"/>
          <p:nvPr/>
        </p:nvSpPr>
        <p:spPr>
          <a:xfrm>
            <a:off x="6718975" y="2321275"/>
            <a:ext cx="838500" cy="81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1" name="Google Shape;471;p62"/>
          <p:cNvSpPr txBox="1"/>
          <p:nvPr/>
        </p:nvSpPr>
        <p:spPr>
          <a:xfrm>
            <a:off x="3032750" y="3452375"/>
            <a:ext cx="838500" cy="81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2" name="Google Shape;472;p62"/>
          <p:cNvSpPr txBox="1"/>
          <p:nvPr/>
        </p:nvSpPr>
        <p:spPr>
          <a:xfrm>
            <a:off x="6718975" y="3452375"/>
            <a:ext cx="838500" cy="81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3" name="Google Shape;473;p6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is Messy</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3"/>
          <p:cNvSpPr txBox="1"/>
          <p:nvPr>
            <p:ph idx="2" type="body"/>
          </p:nvPr>
        </p:nvSpPr>
        <p:spPr>
          <a:xfrm>
            <a:off x="5174225" y="1352625"/>
            <a:ext cx="3520500" cy="30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700"/>
              <a:t>If you have bad data, then the AI will learn inaccurate things.</a:t>
            </a:r>
            <a:endParaRPr b="1" sz="1700"/>
          </a:p>
          <a:p>
            <a:pPr indent="0" lvl="0" marL="0" rtl="0" algn="l">
              <a:spcBef>
                <a:spcPts val="1600"/>
              </a:spcBef>
              <a:spcAft>
                <a:spcPts val="0"/>
              </a:spcAft>
              <a:buNone/>
            </a:pPr>
            <a:r>
              <a:rPr lang="en" sz="1700"/>
              <a:t>Data problems:</a:t>
            </a:r>
            <a:endParaRPr sz="1700"/>
          </a:p>
          <a:p>
            <a:pPr indent="-336550" lvl="0" marL="457200" rtl="0" algn="l">
              <a:spcBef>
                <a:spcPts val="1600"/>
              </a:spcBef>
              <a:spcAft>
                <a:spcPts val="0"/>
              </a:spcAft>
              <a:buSzPts val="1700"/>
              <a:buChar char="●"/>
            </a:pPr>
            <a:r>
              <a:rPr lang="en" sz="1700"/>
              <a:t>Incorrect labels</a:t>
            </a:r>
            <a:endParaRPr sz="1700"/>
          </a:p>
          <a:p>
            <a:pPr indent="-336550" lvl="0" marL="457200" rtl="0" algn="l">
              <a:spcBef>
                <a:spcPts val="0"/>
              </a:spcBef>
              <a:spcAft>
                <a:spcPts val="0"/>
              </a:spcAft>
              <a:buSzPts val="1700"/>
              <a:buChar char="●"/>
            </a:pPr>
            <a:r>
              <a:rPr lang="en" sz="1700"/>
              <a:t>Missing values</a:t>
            </a:r>
            <a:endParaRPr sz="1700"/>
          </a:p>
          <a:p>
            <a:pPr indent="0" lvl="0" marL="0" rtl="0" algn="l">
              <a:spcBef>
                <a:spcPts val="1600"/>
              </a:spcBef>
              <a:spcAft>
                <a:spcPts val="0"/>
              </a:spcAft>
              <a:buNone/>
            </a:pPr>
            <a:r>
              <a:rPr lang="en" sz="1700"/>
              <a:t>Multiple types of data</a:t>
            </a:r>
            <a:endParaRPr sz="1700"/>
          </a:p>
          <a:p>
            <a:pPr indent="-336550" lvl="0" marL="457200" rtl="0" algn="l">
              <a:spcBef>
                <a:spcPts val="1600"/>
              </a:spcBef>
              <a:spcAft>
                <a:spcPts val="0"/>
              </a:spcAft>
              <a:buSzPts val="1700"/>
              <a:buChar char="●"/>
            </a:pPr>
            <a:r>
              <a:rPr lang="en" sz="1700"/>
              <a:t>Unstructured Data: Images, audio, text</a:t>
            </a:r>
            <a:endParaRPr sz="1700"/>
          </a:p>
        </p:txBody>
      </p:sp>
      <p:sp>
        <p:nvSpPr>
          <p:cNvPr id="479" name="Google Shape;479;p6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is Messy</a:t>
            </a:r>
            <a:endParaRPr/>
          </a:p>
        </p:txBody>
      </p:sp>
      <p:pic>
        <p:nvPicPr>
          <p:cNvPr id="480" name="Google Shape;480;p63"/>
          <p:cNvPicPr preferRelativeResize="0"/>
          <p:nvPr/>
        </p:nvPicPr>
        <p:blipFill>
          <a:blip r:embed="rId3">
            <a:alphaModFix/>
          </a:blip>
          <a:stretch>
            <a:fillRect/>
          </a:stretch>
        </p:blipFill>
        <p:spPr>
          <a:xfrm>
            <a:off x="1006238" y="2659125"/>
            <a:ext cx="2748416" cy="1832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sp>
        <p:nvSpPr>
          <p:cNvPr id="486" name="Google Shape;486;p64"/>
          <p:cNvSpPr txBox="1"/>
          <p:nvPr>
            <p:ph idx="1" type="body"/>
          </p:nvPr>
        </p:nvSpPr>
        <p:spPr>
          <a:xfrm>
            <a:off x="729450" y="2078875"/>
            <a:ext cx="4381500" cy="21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You can have incorrect labels or just incorrect data. For example, this house is probably not going to sell for $0.1 just for one dollar.</a:t>
            </a:r>
            <a:endParaRPr sz="1700"/>
          </a:p>
          <a:p>
            <a:pPr indent="0" lvl="0" marL="0" rtl="0" algn="l">
              <a:spcBef>
                <a:spcPts val="1600"/>
              </a:spcBef>
              <a:spcAft>
                <a:spcPts val="0"/>
              </a:spcAft>
              <a:buNone/>
            </a:pPr>
            <a:r>
              <a:rPr lang="en" sz="1700"/>
              <a:t>Or, data can also have missing values such as we have here a whole bunch of unknown values.</a:t>
            </a:r>
            <a:endParaRPr sz="1700"/>
          </a:p>
          <a:p>
            <a:pPr indent="0" lvl="0" marL="0" rtl="0" algn="l">
              <a:spcBef>
                <a:spcPts val="1600"/>
              </a:spcBef>
              <a:spcAft>
                <a:spcPts val="1600"/>
              </a:spcAft>
              <a:buNone/>
            </a:pPr>
            <a:r>
              <a:rPr lang="en" sz="1700"/>
              <a:t>This is structured data.</a:t>
            </a:r>
            <a:endParaRPr sz="1700"/>
          </a:p>
        </p:txBody>
      </p:sp>
      <p:graphicFrame>
        <p:nvGraphicFramePr>
          <p:cNvPr id="487" name="Google Shape;487;p64"/>
          <p:cNvGraphicFramePr/>
          <p:nvPr/>
        </p:nvGraphicFramePr>
        <p:xfrm>
          <a:off x="5341625" y="1249825"/>
          <a:ext cx="3000000" cy="3000000"/>
        </p:xfrm>
        <a:graphic>
          <a:graphicData uri="http://schemas.openxmlformats.org/drawingml/2006/table">
            <a:tbl>
              <a:tblPr>
                <a:noFill/>
                <a:tableStyleId>{C084427A-D561-400E-A864-51BC54CF9BED}</a:tableStyleId>
              </a:tblPr>
              <a:tblGrid>
                <a:gridCol w="1402525"/>
                <a:gridCol w="1107525"/>
                <a:gridCol w="1000475"/>
              </a:tblGrid>
              <a:tr h="210125">
                <a:tc>
                  <a:txBody>
                    <a:bodyPr/>
                    <a:lstStyle/>
                    <a:p>
                      <a:pPr indent="0" lvl="0" marL="0" rtl="0" algn="l">
                        <a:spcBef>
                          <a:spcPts val="0"/>
                        </a:spcBef>
                        <a:spcAft>
                          <a:spcPts val="0"/>
                        </a:spcAft>
                        <a:buNone/>
                      </a:pPr>
                      <a:r>
                        <a:rPr b="1" lang="en"/>
                        <a:t>Size of House (Square Feet)</a:t>
                      </a:r>
                      <a:endParaRPr b="1"/>
                    </a:p>
                  </a:txBody>
                  <a:tcPr marT="91425" marB="91425" marR="91425" marL="91425"/>
                </a:tc>
                <a:tc>
                  <a:txBody>
                    <a:bodyPr/>
                    <a:lstStyle/>
                    <a:p>
                      <a:pPr indent="0" lvl="0" marL="0" rtl="0" algn="l">
                        <a:spcBef>
                          <a:spcPts val="0"/>
                        </a:spcBef>
                        <a:spcAft>
                          <a:spcPts val="0"/>
                        </a:spcAft>
                        <a:buNone/>
                      </a:pPr>
                      <a:r>
                        <a:rPr b="1" lang="en"/>
                        <a:t># of Bedrooms</a:t>
                      </a:r>
                      <a:endParaRPr b="1"/>
                    </a:p>
                  </a:txBody>
                  <a:tcPr marT="91425" marB="91425" marR="91425" marL="91425"/>
                </a:tc>
                <a:tc>
                  <a:txBody>
                    <a:bodyPr/>
                    <a:lstStyle/>
                    <a:p>
                      <a:pPr indent="0" lvl="0" marL="0" rtl="0" algn="l">
                        <a:spcBef>
                          <a:spcPts val="0"/>
                        </a:spcBef>
                        <a:spcAft>
                          <a:spcPts val="0"/>
                        </a:spcAft>
                        <a:buNone/>
                      </a:pPr>
                      <a:r>
                        <a:rPr b="1" lang="en"/>
                        <a:t>Price ($1000)</a:t>
                      </a:r>
                      <a:endParaRPr b="1"/>
                    </a:p>
                  </a:txBody>
                  <a:tcPr marT="91425" marB="91425" marR="91425" marL="91425"/>
                </a:tc>
              </a:tr>
              <a:tr h="210125">
                <a:tc>
                  <a:txBody>
                    <a:bodyPr/>
                    <a:lstStyle/>
                    <a:p>
                      <a:pPr indent="0" lvl="0" marL="0" rtl="0" algn="ctr">
                        <a:spcBef>
                          <a:spcPts val="0"/>
                        </a:spcBef>
                        <a:spcAft>
                          <a:spcPts val="0"/>
                        </a:spcAft>
                        <a:buNone/>
                      </a:pPr>
                      <a:r>
                        <a:rPr lang="en"/>
                        <a:t>523</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115</a:t>
                      </a:r>
                      <a:endParaRPr/>
                    </a:p>
                  </a:txBody>
                  <a:tcPr marT="91425" marB="91425" marR="91425" marL="91425"/>
                </a:tc>
              </a:tr>
              <a:tr h="210125">
                <a:tc>
                  <a:txBody>
                    <a:bodyPr/>
                    <a:lstStyle/>
                    <a:p>
                      <a:pPr indent="0" lvl="0" marL="0" rtl="0" algn="ctr">
                        <a:spcBef>
                          <a:spcPts val="0"/>
                        </a:spcBef>
                        <a:spcAft>
                          <a:spcPts val="0"/>
                        </a:spcAft>
                        <a:buNone/>
                      </a:pPr>
                      <a:r>
                        <a:rPr lang="en"/>
                        <a:t>645</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0.001</a:t>
                      </a:r>
                      <a:endParaRPr/>
                    </a:p>
                  </a:txBody>
                  <a:tcPr marT="91425" marB="91425" marR="91425" marL="91425"/>
                </a:tc>
              </a:tr>
              <a:tr h="210125">
                <a:tc>
                  <a:txBody>
                    <a:bodyPr/>
                    <a:lstStyle/>
                    <a:p>
                      <a:pPr indent="0" lvl="0" marL="0" rtl="0" algn="ctr">
                        <a:spcBef>
                          <a:spcPts val="0"/>
                        </a:spcBef>
                        <a:spcAft>
                          <a:spcPts val="0"/>
                        </a:spcAft>
                        <a:buNone/>
                      </a:pPr>
                      <a:r>
                        <a:rPr lang="en"/>
                        <a:t>708</a:t>
                      </a:r>
                      <a:endParaRPr/>
                    </a:p>
                  </a:txBody>
                  <a:tcPr marT="91425" marB="91425" marR="91425" marL="91425"/>
                </a:tc>
                <a:tc>
                  <a:txBody>
                    <a:bodyPr/>
                    <a:lstStyle/>
                    <a:p>
                      <a:pPr indent="0" lvl="0" marL="0" rtl="0" algn="ctr">
                        <a:spcBef>
                          <a:spcPts val="0"/>
                        </a:spcBef>
                        <a:spcAft>
                          <a:spcPts val="0"/>
                        </a:spcAft>
                        <a:buNone/>
                      </a:pPr>
                      <a:r>
                        <a:rPr lang="en"/>
                        <a:t>unknown</a:t>
                      </a:r>
                      <a:endParaRPr/>
                    </a:p>
                  </a:txBody>
                  <a:tcPr marT="91425" marB="91425" marR="91425" marL="91425"/>
                </a:tc>
                <a:tc>
                  <a:txBody>
                    <a:bodyPr/>
                    <a:lstStyle/>
                    <a:p>
                      <a:pPr indent="0" lvl="0" marL="0" rtl="0" algn="ctr">
                        <a:spcBef>
                          <a:spcPts val="0"/>
                        </a:spcBef>
                        <a:spcAft>
                          <a:spcPts val="0"/>
                        </a:spcAft>
                        <a:buNone/>
                      </a:pPr>
                      <a:r>
                        <a:rPr lang="en"/>
                        <a:t>210</a:t>
                      </a:r>
                      <a:endParaRPr/>
                    </a:p>
                  </a:txBody>
                  <a:tcPr marT="91425" marB="91425" marR="91425" marL="91425"/>
                </a:tc>
              </a:tr>
              <a:tr h="210125">
                <a:tc>
                  <a:txBody>
                    <a:bodyPr/>
                    <a:lstStyle/>
                    <a:p>
                      <a:pPr indent="0" lvl="0" marL="0" rtl="0" algn="ctr">
                        <a:spcBef>
                          <a:spcPts val="0"/>
                        </a:spcBef>
                        <a:spcAft>
                          <a:spcPts val="0"/>
                        </a:spcAft>
                        <a:buNone/>
                      </a:pPr>
                      <a:r>
                        <a:rPr lang="en"/>
                        <a:t>1034</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unknown</a:t>
                      </a:r>
                      <a:endParaRPr/>
                    </a:p>
                  </a:txBody>
                  <a:tcPr marT="91425" marB="91425" marR="91425" marL="91425"/>
                </a:tc>
              </a:tr>
              <a:tr h="210125">
                <a:tc>
                  <a:txBody>
                    <a:bodyPr/>
                    <a:lstStyle/>
                    <a:p>
                      <a:pPr indent="0" lvl="0" marL="0" rtl="0" algn="ctr">
                        <a:spcBef>
                          <a:spcPts val="0"/>
                        </a:spcBef>
                        <a:spcAft>
                          <a:spcPts val="0"/>
                        </a:spcAft>
                        <a:buNone/>
                      </a:pPr>
                      <a:r>
                        <a:rPr lang="en"/>
                        <a:t>unknown</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355</a:t>
                      </a:r>
                      <a:endParaRPr/>
                    </a:p>
                  </a:txBody>
                  <a:tcPr marT="91425" marB="91425" marR="91425" marL="91425"/>
                </a:tc>
              </a:tr>
              <a:tr h="210125">
                <a:tc>
                  <a:txBody>
                    <a:bodyPr/>
                    <a:lstStyle/>
                    <a:p>
                      <a:pPr indent="0" lvl="0" marL="0" rtl="0" algn="ctr">
                        <a:spcBef>
                          <a:spcPts val="0"/>
                        </a:spcBef>
                        <a:spcAft>
                          <a:spcPts val="0"/>
                        </a:spcAft>
                        <a:buNone/>
                      </a:pPr>
                      <a:r>
                        <a:rPr lang="en"/>
                        <a:t>2545</a:t>
                      </a:r>
                      <a:endParaRPr/>
                    </a:p>
                  </a:txBody>
                  <a:tcPr marT="91425" marB="91425" marR="91425" marL="91425"/>
                </a:tc>
                <a:tc>
                  <a:txBody>
                    <a:bodyPr/>
                    <a:lstStyle/>
                    <a:p>
                      <a:pPr indent="0" lvl="0" marL="0" rtl="0" algn="ctr">
                        <a:spcBef>
                          <a:spcPts val="0"/>
                        </a:spcBef>
                        <a:spcAft>
                          <a:spcPts val="0"/>
                        </a:spcAft>
                        <a:buNone/>
                      </a:pPr>
                      <a:r>
                        <a:rPr lang="en"/>
                        <a:t>unknown</a:t>
                      </a:r>
                      <a:endParaRPr/>
                    </a:p>
                  </a:txBody>
                  <a:tcPr marT="91425" marB="91425" marR="91425" marL="91425"/>
                </a:tc>
                <a:tc>
                  <a:txBody>
                    <a:bodyPr/>
                    <a:lstStyle/>
                    <a:p>
                      <a:pPr indent="0" lvl="0" marL="0" rtl="0" algn="ctr">
                        <a:spcBef>
                          <a:spcPts val="0"/>
                        </a:spcBef>
                        <a:spcAft>
                          <a:spcPts val="0"/>
                        </a:spcAft>
                        <a:buNone/>
                      </a:pPr>
                      <a:r>
                        <a:rPr lang="en"/>
                        <a:t>440</a:t>
                      </a:r>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Terminology of AI</a:t>
            </a:r>
            <a:endParaRPr/>
          </a:p>
        </p:txBody>
      </p:sp>
      <p:sp>
        <p:nvSpPr>
          <p:cNvPr id="493" name="Google Shape;493;p65"/>
          <p:cNvSpPr txBox="1"/>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FFFFFF"/>
                </a:solidFill>
                <a:latin typeface="Lato"/>
                <a:ea typeface="Lato"/>
                <a:cs typeface="Lato"/>
                <a:sym typeface="Lato"/>
              </a:rPr>
              <a:t>What do these terms mean?</a:t>
            </a:r>
            <a:endParaRPr sz="1600">
              <a:solidFill>
                <a:srgbClr val="FFFFFF"/>
              </a:solidFill>
              <a:latin typeface="Lato"/>
              <a:ea typeface="Lato"/>
              <a:cs typeface="Lato"/>
              <a:sym typeface="Lato"/>
            </a:endParaRPr>
          </a:p>
          <a:p>
            <a:pPr indent="-330200" lvl="0" marL="457200" rtl="0" algn="l">
              <a:lnSpc>
                <a:spcPct val="115000"/>
              </a:lnSpc>
              <a:spcBef>
                <a:spcPts val="1600"/>
              </a:spcBef>
              <a:spcAft>
                <a:spcPts val="0"/>
              </a:spcAft>
              <a:buClr>
                <a:srgbClr val="FFFFFF"/>
              </a:buClr>
              <a:buSzPts val="1600"/>
              <a:buFont typeface="Lato"/>
              <a:buChar char="●"/>
            </a:pPr>
            <a:r>
              <a:rPr lang="en" sz="1600">
                <a:solidFill>
                  <a:srgbClr val="FFFFFF"/>
                </a:solidFill>
                <a:latin typeface="Lato"/>
                <a:ea typeface="Lato"/>
                <a:cs typeface="Lato"/>
                <a:sym typeface="Lato"/>
              </a:rPr>
              <a:t>Machine Learning</a:t>
            </a:r>
            <a:endParaRPr sz="1600">
              <a:solidFill>
                <a:srgbClr val="FFFFFF"/>
              </a:solidFill>
              <a:latin typeface="Lato"/>
              <a:ea typeface="Lato"/>
              <a:cs typeface="Lato"/>
              <a:sym typeface="Lato"/>
            </a:endParaRPr>
          </a:p>
          <a:p>
            <a:pPr indent="-330200" lvl="0" marL="457200" rtl="0" algn="l">
              <a:lnSpc>
                <a:spcPct val="115000"/>
              </a:lnSpc>
              <a:spcBef>
                <a:spcPts val="0"/>
              </a:spcBef>
              <a:spcAft>
                <a:spcPts val="0"/>
              </a:spcAft>
              <a:buClr>
                <a:srgbClr val="FFFFFF"/>
              </a:buClr>
              <a:buSzPts val="1600"/>
              <a:buFont typeface="Lato"/>
              <a:buChar char="●"/>
            </a:pPr>
            <a:r>
              <a:rPr lang="en" sz="1600">
                <a:solidFill>
                  <a:srgbClr val="FFFFFF"/>
                </a:solidFill>
                <a:latin typeface="Lato"/>
                <a:ea typeface="Lato"/>
                <a:cs typeface="Lato"/>
                <a:sym typeface="Lato"/>
              </a:rPr>
              <a:t>Data Science</a:t>
            </a:r>
            <a:endParaRPr sz="1600">
              <a:solidFill>
                <a:srgbClr val="FFFFFF"/>
              </a:solidFill>
              <a:latin typeface="Lato"/>
              <a:ea typeface="Lato"/>
              <a:cs typeface="Lato"/>
              <a:sym typeface="Lato"/>
            </a:endParaRPr>
          </a:p>
          <a:p>
            <a:pPr indent="-330200" lvl="0" marL="457200" rtl="0" algn="l">
              <a:lnSpc>
                <a:spcPct val="115000"/>
              </a:lnSpc>
              <a:spcBef>
                <a:spcPts val="0"/>
              </a:spcBef>
              <a:spcAft>
                <a:spcPts val="0"/>
              </a:spcAft>
              <a:buClr>
                <a:srgbClr val="FFFFFF"/>
              </a:buClr>
              <a:buSzPts val="1600"/>
              <a:buFont typeface="Lato"/>
              <a:buChar char="●"/>
            </a:pPr>
            <a:r>
              <a:rPr lang="en" sz="1600">
                <a:solidFill>
                  <a:srgbClr val="FFFFFF"/>
                </a:solidFill>
                <a:latin typeface="Lato"/>
                <a:ea typeface="Lato"/>
                <a:cs typeface="Lato"/>
                <a:sym typeface="Lato"/>
              </a:rPr>
              <a:t>Neural Networks</a:t>
            </a:r>
            <a:endParaRPr sz="1600">
              <a:solidFill>
                <a:srgbClr val="FFFFFF"/>
              </a:solidFill>
              <a:latin typeface="Lato"/>
              <a:ea typeface="Lato"/>
              <a:cs typeface="Lato"/>
              <a:sym typeface="Lato"/>
            </a:endParaRPr>
          </a:p>
          <a:p>
            <a:pPr indent="-330200" lvl="0" marL="457200" rtl="0" algn="l">
              <a:lnSpc>
                <a:spcPct val="115000"/>
              </a:lnSpc>
              <a:spcBef>
                <a:spcPts val="0"/>
              </a:spcBef>
              <a:spcAft>
                <a:spcPts val="0"/>
              </a:spcAft>
              <a:buClr>
                <a:srgbClr val="FFFFFF"/>
              </a:buClr>
              <a:buSzPts val="1600"/>
              <a:buFont typeface="Lato"/>
              <a:buChar char="●"/>
            </a:pPr>
            <a:r>
              <a:rPr lang="en" sz="1600">
                <a:solidFill>
                  <a:srgbClr val="FFFFFF"/>
                </a:solidFill>
                <a:latin typeface="Lato"/>
                <a:ea typeface="Lato"/>
                <a:cs typeface="Lato"/>
                <a:sym typeface="Lato"/>
              </a:rPr>
              <a:t>Deep Learning</a:t>
            </a:r>
            <a:endParaRPr sz="1600">
              <a:solidFill>
                <a:srgbClr val="FFFFFF"/>
              </a:solidFill>
              <a:latin typeface="Lato"/>
              <a:ea typeface="Lato"/>
              <a:cs typeface="Lato"/>
              <a:sym typeface="Lato"/>
            </a:endParaRPr>
          </a:p>
          <a:p>
            <a:pPr indent="0" lvl="0" marL="0" rtl="0" algn="l">
              <a:lnSpc>
                <a:spcPct val="115000"/>
              </a:lnSpc>
              <a:spcBef>
                <a:spcPts val="1600"/>
              </a:spcBef>
              <a:spcAft>
                <a:spcPts val="1600"/>
              </a:spcAft>
              <a:buNone/>
            </a:pPr>
            <a:r>
              <a:rPr lang="en" sz="1600">
                <a:solidFill>
                  <a:srgbClr val="FFFFFF"/>
                </a:solidFill>
                <a:latin typeface="Lato"/>
                <a:ea typeface="Lato"/>
                <a:cs typeface="Lato"/>
                <a:sym typeface="Lato"/>
              </a:rPr>
              <a:t>You will be able to speak with others and start thinking about how these things could apply in your business.</a:t>
            </a:r>
            <a:endParaRPr sz="1600">
              <a:solidFill>
                <a:srgbClr val="FFFFFF"/>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vs Data Science</a:t>
            </a:r>
            <a:endParaRPr/>
          </a:p>
        </p:txBody>
      </p:sp>
      <p:graphicFrame>
        <p:nvGraphicFramePr>
          <p:cNvPr id="499" name="Google Shape;499;p66"/>
          <p:cNvGraphicFramePr/>
          <p:nvPr/>
        </p:nvGraphicFramePr>
        <p:xfrm>
          <a:off x="954300" y="1917900"/>
          <a:ext cx="3000000" cy="3000000"/>
        </p:xfrm>
        <a:graphic>
          <a:graphicData uri="http://schemas.openxmlformats.org/drawingml/2006/table">
            <a:tbl>
              <a:tblPr>
                <a:noFill/>
                <a:tableStyleId>{C084427A-D561-400E-A864-51BC54CF9BED}</a:tableStyleId>
              </a:tblPr>
              <a:tblGrid>
                <a:gridCol w="1885025"/>
                <a:gridCol w="1260425"/>
                <a:gridCol w="1260425"/>
                <a:gridCol w="1260425"/>
                <a:gridCol w="1572700"/>
              </a:tblGrid>
              <a:tr h="381000">
                <a:tc>
                  <a:txBody>
                    <a:bodyPr/>
                    <a:lstStyle/>
                    <a:p>
                      <a:pPr indent="0" lvl="0" marL="0" rtl="0" algn="l">
                        <a:spcBef>
                          <a:spcPts val="0"/>
                        </a:spcBef>
                        <a:spcAft>
                          <a:spcPts val="0"/>
                        </a:spcAft>
                        <a:buNone/>
                      </a:pPr>
                      <a:r>
                        <a:rPr b="1" lang="en" sz="1000"/>
                        <a:t>Size of House (Square Feet)</a:t>
                      </a:r>
                      <a:endParaRPr b="1" sz="1000"/>
                    </a:p>
                  </a:txBody>
                  <a:tcPr marT="91425" marB="91425" marR="91425" marL="91425"/>
                </a:tc>
                <a:tc>
                  <a:txBody>
                    <a:bodyPr/>
                    <a:lstStyle/>
                    <a:p>
                      <a:pPr indent="0" lvl="0" marL="0" rtl="0" algn="l">
                        <a:spcBef>
                          <a:spcPts val="0"/>
                        </a:spcBef>
                        <a:spcAft>
                          <a:spcPts val="0"/>
                        </a:spcAft>
                        <a:buNone/>
                      </a:pPr>
                      <a:r>
                        <a:rPr b="1" lang="en" sz="1000"/>
                        <a:t># of Bedrooms</a:t>
                      </a:r>
                      <a:endParaRPr b="1" sz="1000"/>
                    </a:p>
                  </a:txBody>
                  <a:tcPr marT="91425" marB="91425" marR="91425" marL="91425"/>
                </a:tc>
                <a:tc>
                  <a:txBody>
                    <a:bodyPr/>
                    <a:lstStyle/>
                    <a:p>
                      <a:pPr indent="0" lvl="0" marL="0" rtl="0" algn="l">
                        <a:spcBef>
                          <a:spcPts val="0"/>
                        </a:spcBef>
                        <a:spcAft>
                          <a:spcPts val="0"/>
                        </a:spcAft>
                        <a:buNone/>
                      </a:pPr>
                      <a:r>
                        <a:rPr b="1" lang="en" sz="1000"/>
                        <a:t># of Bathrooms</a:t>
                      </a:r>
                      <a:endParaRPr b="1" sz="1000"/>
                    </a:p>
                  </a:txBody>
                  <a:tcPr marT="91425" marB="91425" marR="91425" marL="91425"/>
                </a:tc>
                <a:tc>
                  <a:txBody>
                    <a:bodyPr/>
                    <a:lstStyle/>
                    <a:p>
                      <a:pPr indent="0" lvl="0" marL="0" rtl="0" algn="l">
                        <a:spcBef>
                          <a:spcPts val="0"/>
                        </a:spcBef>
                        <a:spcAft>
                          <a:spcPts val="0"/>
                        </a:spcAft>
                        <a:buNone/>
                      </a:pPr>
                      <a:r>
                        <a:rPr b="1" lang="en" sz="1000"/>
                        <a:t>Newly Renovated</a:t>
                      </a:r>
                      <a:endParaRPr b="1" sz="1000"/>
                    </a:p>
                  </a:txBody>
                  <a:tcPr marT="91425" marB="91425" marR="91425" marL="91425"/>
                </a:tc>
                <a:tc>
                  <a:txBody>
                    <a:bodyPr/>
                    <a:lstStyle/>
                    <a:p>
                      <a:pPr indent="0" lvl="0" marL="0" rtl="0" algn="l">
                        <a:spcBef>
                          <a:spcPts val="0"/>
                        </a:spcBef>
                        <a:spcAft>
                          <a:spcPts val="0"/>
                        </a:spcAft>
                        <a:buNone/>
                      </a:pPr>
                      <a:r>
                        <a:rPr b="1" lang="en" sz="1000"/>
                        <a:t>Price ($1000)</a:t>
                      </a:r>
                      <a:endParaRPr b="1" sz="1000"/>
                    </a:p>
                  </a:txBody>
                  <a:tcPr marT="91425" marB="91425" marR="91425" marL="91425"/>
                </a:tc>
              </a:tr>
              <a:tr h="381000">
                <a:tc>
                  <a:txBody>
                    <a:bodyPr/>
                    <a:lstStyle/>
                    <a:p>
                      <a:pPr indent="0" lvl="0" marL="0" rtl="0" algn="ctr">
                        <a:spcBef>
                          <a:spcPts val="0"/>
                        </a:spcBef>
                        <a:spcAft>
                          <a:spcPts val="0"/>
                        </a:spcAft>
                        <a:buNone/>
                      </a:pPr>
                      <a:r>
                        <a:rPr lang="en" sz="1000"/>
                        <a:t>523</a:t>
                      </a:r>
                      <a:endParaRPr sz="1000"/>
                    </a:p>
                  </a:txBody>
                  <a:tcPr marT="91425" marB="91425" marR="91425" marL="91425"/>
                </a:tc>
                <a:tc>
                  <a:txBody>
                    <a:bodyPr/>
                    <a:lstStyle/>
                    <a:p>
                      <a:pPr indent="0" lvl="0" marL="0" rtl="0" algn="ctr">
                        <a:spcBef>
                          <a:spcPts val="0"/>
                        </a:spcBef>
                        <a:spcAft>
                          <a:spcPts val="0"/>
                        </a:spcAft>
                        <a:buNone/>
                      </a:pPr>
                      <a:r>
                        <a:rPr lang="en" sz="1000"/>
                        <a:t>1</a:t>
                      </a:r>
                      <a:endParaRPr sz="1000"/>
                    </a:p>
                  </a:txBody>
                  <a:tcPr marT="91425" marB="91425" marR="91425" marL="91425"/>
                </a:tc>
                <a:tc>
                  <a:txBody>
                    <a:bodyPr/>
                    <a:lstStyle/>
                    <a:p>
                      <a:pPr indent="0" lvl="0" marL="0" rtl="0" algn="ctr">
                        <a:spcBef>
                          <a:spcPts val="0"/>
                        </a:spcBef>
                        <a:spcAft>
                          <a:spcPts val="0"/>
                        </a:spcAft>
                        <a:buNone/>
                      </a:pPr>
                      <a:r>
                        <a:rPr lang="en" sz="1000"/>
                        <a:t>2</a:t>
                      </a:r>
                      <a:endParaRPr sz="1000"/>
                    </a:p>
                  </a:txBody>
                  <a:tcPr marT="91425" marB="91425" marR="91425" marL="91425"/>
                </a:tc>
                <a:tc>
                  <a:txBody>
                    <a:bodyPr/>
                    <a:lstStyle/>
                    <a:p>
                      <a:pPr indent="0" lvl="0" marL="0" rtl="0" algn="ctr">
                        <a:spcBef>
                          <a:spcPts val="0"/>
                        </a:spcBef>
                        <a:spcAft>
                          <a:spcPts val="0"/>
                        </a:spcAft>
                        <a:buNone/>
                      </a:pPr>
                      <a:r>
                        <a:rPr lang="en" sz="1000"/>
                        <a:t>N</a:t>
                      </a:r>
                      <a:endParaRPr sz="1000"/>
                    </a:p>
                  </a:txBody>
                  <a:tcPr marT="91425" marB="91425" marR="91425" marL="91425"/>
                </a:tc>
                <a:tc>
                  <a:txBody>
                    <a:bodyPr/>
                    <a:lstStyle/>
                    <a:p>
                      <a:pPr indent="0" lvl="0" marL="0" rtl="0" algn="ctr">
                        <a:spcBef>
                          <a:spcPts val="0"/>
                        </a:spcBef>
                        <a:spcAft>
                          <a:spcPts val="0"/>
                        </a:spcAft>
                        <a:buNone/>
                      </a:pPr>
                      <a:r>
                        <a:rPr lang="en" sz="1000"/>
                        <a:t>115</a:t>
                      </a:r>
                      <a:endParaRPr sz="1000"/>
                    </a:p>
                  </a:txBody>
                  <a:tcPr marT="91425" marB="91425" marR="91425" marL="91425"/>
                </a:tc>
              </a:tr>
              <a:tr h="381000">
                <a:tc>
                  <a:txBody>
                    <a:bodyPr/>
                    <a:lstStyle/>
                    <a:p>
                      <a:pPr indent="0" lvl="0" marL="0" rtl="0" algn="ctr">
                        <a:spcBef>
                          <a:spcPts val="0"/>
                        </a:spcBef>
                        <a:spcAft>
                          <a:spcPts val="0"/>
                        </a:spcAft>
                        <a:buNone/>
                      </a:pPr>
                      <a:r>
                        <a:rPr lang="en" sz="1000"/>
                        <a:t>645</a:t>
                      </a:r>
                      <a:endParaRPr sz="1000"/>
                    </a:p>
                  </a:txBody>
                  <a:tcPr marT="91425" marB="91425" marR="91425" marL="91425"/>
                </a:tc>
                <a:tc>
                  <a:txBody>
                    <a:bodyPr/>
                    <a:lstStyle/>
                    <a:p>
                      <a:pPr indent="0" lvl="0" marL="0" rtl="0" algn="ctr">
                        <a:spcBef>
                          <a:spcPts val="0"/>
                        </a:spcBef>
                        <a:spcAft>
                          <a:spcPts val="0"/>
                        </a:spcAft>
                        <a:buNone/>
                      </a:pPr>
                      <a:r>
                        <a:rPr lang="en" sz="1000"/>
                        <a:t>1</a:t>
                      </a:r>
                      <a:endParaRPr sz="1000"/>
                    </a:p>
                  </a:txBody>
                  <a:tcPr marT="91425" marB="91425" marR="91425" marL="91425"/>
                </a:tc>
                <a:tc>
                  <a:txBody>
                    <a:bodyPr/>
                    <a:lstStyle/>
                    <a:p>
                      <a:pPr indent="0" lvl="0" marL="0" rtl="0" algn="ctr">
                        <a:spcBef>
                          <a:spcPts val="0"/>
                        </a:spcBef>
                        <a:spcAft>
                          <a:spcPts val="0"/>
                        </a:spcAft>
                        <a:buNone/>
                      </a:pPr>
                      <a:r>
                        <a:rPr lang="en" sz="1000"/>
                        <a:t>3</a:t>
                      </a:r>
                      <a:endParaRPr sz="1000"/>
                    </a:p>
                  </a:txBody>
                  <a:tcPr marT="91425" marB="91425" marR="91425" marL="91425"/>
                </a:tc>
                <a:tc>
                  <a:txBody>
                    <a:bodyPr/>
                    <a:lstStyle/>
                    <a:p>
                      <a:pPr indent="0" lvl="0" marL="0" rtl="0" algn="ctr">
                        <a:spcBef>
                          <a:spcPts val="0"/>
                        </a:spcBef>
                        <a:spcAft>
                          <a:spcPts val="0"/>
                        </a:spcAft>
                        <a:buNone/>
                      </a:pPr>
                      <a:r>
                        <a:rPr lang="en" sz="1000"/>
                        <a:t>N</a:t>
                      </a:r>
                      <a:endParaRPr sz="1000"/>
                    </a:p>
                  </a:txBody>
                  <a:tcPr marT="91425" marB="91425" marR="91425" marL="91425"/>
                </a:tc>
                <a:tc>
                  <a:txBody>
                    <a:bodyPr/>
                    <a:lstStyle/>
                    <a:p>
                      <a:pPr indent="0" lvl="0" marL="0" rtl="0" algn="ctr">
                        <a:spcBef>
                          <a:spcPts val="0"/>
                        </a:spcBef>
                        <a:spcAft>
                          <a:spcPts val="0"/>
                        </a:spcAft>
                        <a:buNone/>
                      </a:pPr>
                      <a:r>
                        <a:rPr lang="en" sz="1000"/>
                        <a:t>150</a:t>
                      </a:r>
                      <a:endParaRPr sz="1000"/>
                    </a:p>
                  </a:txBody>
                  <a:tcPr marT="91425" marB="91425" marR="91425" marL="91425"/>
                </a:tc>
              </a:tr>
              <a:tr h="381000">
                <a:tc>
                  <a:txBody>
                    <a:bodyPr/>
                    <a:lstStyle/>
                    <a:p>
                      <a:pPr indent="0" lvl="0" marL="0" rtl="0" algn="ctr">
                        <a:spcBef>
                          <a:spcPts val="0"/>
                        </a:spcBef>
                        <a:spcAft>
                          <a:spcPts val="0"/>
                        </a:spcAft>
                        <a:buNone/>
                      </a:pPr>
                      <a:r>
                        <a:rPr lang="en" sz="1000"/>
                        <a:t>708</a:t>
                      </a:r>
                      <a:endParaRPr sz="1000"/>
                    </a:p>
                  </a:txBody>
                  <a:tcPr marT="91425" marB="91425" marR="91425" marL="91425"/>
                </a:tc>
                <a:tc>
                  <a:txBody>
                    <a:bodyPr/>
                    <a:lstStyle/>
                    <a:p>
                      <a:pPr indent="0" lvl="0" marL="0" rtl="0" algn="ctr">
                        <a:spcBef>
                          <a:spcPts val="0"/>
                        </a:spcBef>
                        <a:spcAft>
                          <a:spcPts val="0"/>
                        </a:spcAft>
                        <a:buNone/>
                      </a:pPr>
                      <a:r>
                        <a:rPr lang="en" sz="1000"/>
                        <a:t>2</a:t>
                      </a:r>
                      <a:endParaRPr sz="1000"/>
                    </a:p>
                  </a:txBody>
                  <a:tcPr marT="91425" marB="91425" marR="91425" marL="91425"/>
                </a:tc>
                <a:tc>
                  <a:txBody>
                    <a:bodyPr/>
                    <a:lstStyle/>
                    <a:p>
                      <a:pPr indent="0" lvl="0" marL="0" rtl="0" algn="ctr">
                        <a:spcBef>
                          <a:spcPts val="0"/>
                        </a:spcBef>
                        <a:spcAft>
                          <a:spcPts val="0"/>
                        </a:spcAft>
                        <a:buNone/>
                      </a:pPr>
                      <a:r>
                        <a:rPr lang="en" sz="1000"/>
                        <a:t>1</a:t>
                      </a:r>
                      <a:endParaRPr sz="1000"/>
                    </a:p>
                  </a:txBody>
                  <a:tcPr marT="91425" marB="91425" marR="91425" marL="91425"/>
                </a:tc>
                <a:tc>
                  <a:txBody>
                    <a:bodyPr/>
                    <a:lstStyle/>
                    <a:p>
                      <a:pPr indent="0" lvl="0" marL="0" rtl="0" algn="ctr">
                        <a:spcBef>
                          <a:spcPts val="0"/>
                        </a:spcBef>
                        <a:spcAft>
                          <a:spcPts val="0"/>
                        </a:spcAft>
                        <a:buNone/>
                      </a:pPr>
                      <a:r>
                        <a:rPr lang="en" sz="1000"/>
                        <a:t>N</a:t>
                      </a:r>
                      <a:endParaRPr sz="1000"/>
                    </a:p>
                  </a:txBody>
                  <a:tcPr marT="91425" marB="91425" marR="91425" marL="91425"/>
                </a:tc>
                <a:tc>
                  <a:txBody>
                    <a:bodyPr/>
                    <a:lstStyle/>
                    <a:p>
                      <a:pPr indent="0" lvl="0" marL="0" rtl="0" algn="ctr">
                        <a:spcBef>
                          <a:spcPts val="0"/>
                        </a:spcBef>
                        <a:spcAft>
                          <a:spcPts val="0"/>
                        </a:spcAft>
                        <a:buNone/>
                      </a:pPr>
                      <a:r>
                        <a:rPr lang="en" sz="1000"/>
                        <a:t>210</a:t>
                      </a:r>
                      <a:endParaRPr sz="1000"/>
                    </a:p>
                  </a:txBody>
                  <a:tcPr marT="91425" marB="91425" marR="91425" marL="91425"/>
                </a:tc>
              </a:tr>
              <a:tr h="381000">
                <a:tc>
                  <a:txBody>
                    <a:bodyPr/>
                    <a:lstStyle/>
                    <a:p>
                      <a:pPr indent="0" lvl="0" marL="0" rtl="0" algn="ctr">
                        <a:spcBef>
                          <a:spcPts val="0"/>
                        </a:spcBef>
                        <a:spcAft>
                          <a:spcPts val="0"/>
                        </a:spcAft>
                        <a:buNone/>
                      </a:pPr>
                      <a:r>
                        <a:rPr lang="en" sz="1000"/>
                        <a:t>1034</a:t>
                      </a:r>
                      <a:endParaRPr sz="1000"/>
                    </a:p>
                  </a:txBody>
                  <a:tcPr marT="91425" marB="91425" marR="91425" marL="91425"/>
                </a:tc>
                <a:tc>
                  <a:txBody>
                    <a:bodyPr/>
                    <a:lstStyle/>
                    <a:p>
                      <a:pPr indent="0" lvl="0" marL="0" rtl="0" algn="ctr">
                        <a:spcBef>
                          <a:spcPts val="0"/>
                        </a:spcBef>
                        <a:spcAft>
                          <a:spcPts val="0"/>
                        </a:spcAft>
                        <a:buNone/>
                      </a:pPr>
                      <a:r>
                        <a:rPr lang="en" sz="1000"/>
                        <a:t>3</a:t>
                      </a:r>
                      <a:endParaRPr sz="1000"/>
                    </a:p>
                  </a:txBody>
                  <a:tcPr marT="91425" marB="91425" marR="91425" marL="91425"/>
                </a:tc>
                <a:tc>
                  <a:txBody>
                    <a:bodyPr/>
                    <a:lstStyle/>
                    <a:p>
                      <a:pPr indent="0" lvl="0" marL="0" rtl="0" algn="ctr">
                        <a:spcBef>
                          <a:spcPts val="0"/>
                        </a:spcBef>
                        <a:spcAft>
                          <a:spcPts val="0"/>
                        </a:spcAft>
                        <a:buNone/>
                      </a:pPr>
                      <a:r>
                        <a:rPr lang="en" sz="1000"/>
                        <a:t>3</a:t>
                      </a:r>
                      <a:endParaRPr sz="1000"/>
                    </a:p>
                  </a:txBody>
                  <a:tcPr marT="91425" marB="91425" marR="91425" marL="91425"/>
                </a:tc>
                <a:tc>
                  <a:txBody>
                    <a:bodyPr/>
                    <a:lstStyle/>
                    <a:p>
                      <a:pPr indent="0" lvl="0" marL="0" rtl="0" algn="ctr">
                        <a:spcBef>
                          <a:spcPts val="0"/>
                        </a:spcBef>
                        <a:spcAft>
                          <a:spcPts val="0"/>
                        </a:spcAft>
                        <a:buNone/>
                      </a:pPr>
                      <a:r>
                        <a:rPr lang="en" sz="1000"/>
                        <a:t>Y</a:t>
                      </a:r>
                      <a:endParaRPr sz="1000"/>
                    </a:p>
                  </a:txBody>
                  <a:tcPr marT="91425" marB="91425" marR="91425" marL="91425"/>
                </a:tc>
                <a:tc>
                  <a:txBody>
                    <a:bodyPr/>
                    <a:lstStyle/>
                    <a:p>
                      <a:pPr indent="0" lvl="0" marL="0" rtl="0" algn="ctr">
                        <a:spcBef>
                          <a:spcPts val="0"/>
                        </a:spcBef>
                        <a:spcAft>
                          <a:spcPts val="0"/>
                        </a:spcAft>
                        <a:buNone/>
                      </a:pPr>
                      <a:r>
                        <a:rPr lang="en" sz="1000"/>
                        <a:t>280</a:t>
                      </a:r>
                      <a:endParaRPr sz="1000"/>
                    </a:p>
                  </a:txBody>
                  <a:tcPr marT="91425" marB="91425" marR="91425" marL="91425"/>
                </a:tc>
              </a:tr>
              <a:tr h="381000">
                <a:tc>
                  <a:txBody>
                    <a:bodyPr/>
                    <a:lstStyle/>
                    <a:p>
                      <a:pPr indent="0" lvl="0" marL="0" rtl="0" algn="ctr">
                        <a:spcBef>
                          <a:spcPts val="0"/>
                        </a:spcBef>
                        <a:spcAft>
                          <a:spcPts val="0"/>
                        </a:spcAft>
                        <a:buNone/>
                      </a:pPr>
                      <a:r>
                        <a:rPr lang="en" sz="1000"/>
                        <a:t>2290</a:t>
                      </a:r>
                      <a:endParaRPr sz="1000"/>
                    </a:p>
                  </a:txBody>
                  <a:tcPr marT="91425" marB="91425" marR="91425" marL="91425"/>
                </a:tc>
                <a:tc>
                  <a:txBody>
                    <a:bodyPr/>
                    <a:lstStyle/>
                    <a:p>
                      <a:pPr indent="0" lvl="0" marL="0" rtl="0" algn="ctr">
                        <a:spcBef>
                          <a:spcPts val="0"/>
                        </a:spcBef>
                        <a:spcAft>
                          <a:spcPts val="0"/>
                        </a:spcAft>
                        <a:buNone/>
                      </a:pPr>
                      <a:r>
                        <a:rPr lang="en" sz="1000"/>
                        <a:t>4</a:t>
                      </a:r>
                      <a:endParaRPr sz="1000"/>
                    </a:p>
                  </a:txBody>
                  <a:tcPr marT="91425" marB="91425" marR="91425" marL="91425"/>
                </a:tc>
                <a:tc>
                  <a:txBody>
                    <a:bodyPr/>
                    <a:lstStyle/>
                    <a:p>
                      <a:pPr indent="0" lvl="0" marL="0" rtl="0" algn="ctr">
                        <a:spcBef>
                          <a:spcPts val="0"/>
                        </a:spcBef>
                        <a:spcAft>
                          <a:spcPts val="0"/>
                        </a:spcAft>
                        <a:buNone/>
                      </a:pPr>
                      <a:r>
                        <a:rPr lang="en" sz="1000"/>
                        <a:t>4</a:t>
                      </a:r>
                      <a:endParaRPr sz="1000"/>
                    </a:p>
                  </a:txBody>
                  <a:tcPr marT="91425" marB="91425" marR="91425" marL="91425"/>
                </a:tc>
                <a:tc>
                  <a:txBody>
                    <a:bodyPr/>
                    <a:lstStyle/>
                    <a:p>
                      <a:pPr indent="0" lvl="0" marL="0" rtl="0" algn="ctr">
                        <a:spcBef>
                          <a:spcPts val="0"/>
                        </a:spcBef>
                        <a:spcAft>
                          <a:spcPts val="0"/>
                        </a:spcAft>
                        <a:buNone/>
                      </a:pPr>
                      <a:r>
                        <a:rPr lang="en" sz="1000"/>
                        <a:t>N</a:t>
                      </a:r>
                      <a:endParaRPr sz="1000"/>
                    </a:p>
                  </a:txBody>
                  <a:tcPr marT="91425" marB="91425" marR="91425" marL="91425"/>
                </a:tc>
                <a:tc>
                  <a:txBody>
                    <a:bodyPr/>
                    <a:lstStyle/>
                    <a:p>
                      <a:pPr indent="0" lvl="0" marL="0" rtl="0" algn="ctr">
                        <a:spcBef>
                          <a:spcPts val="0"/>
                        </a:spcBef>
                        <a:spcAft>
                          <a:spcPts val="0"/>
                        </a:spcAft>
                        <a:buNone/>
                      </a:pPr>
                      <a:r>
                        <a:rPr lang="en" sz="1000"/>
                        <a:t>355</a:t>
                      </a:r>
                      <a:endParaRPr sz="1000"/>
                    </a:p>
                  </a:txBody>
                  <a:tcPr marT="91425" marB="91425" marR="91425" marL="91425"/>
                </a:tc>
              </a:tr>
              <a:tr h="381000">
                <a:tc>
                  <a:txBody>
                    <a:bodyPr/>
                    <a:lstStyle/>
                    <a:p>
                      <a:pPr indent="0" lvl="0" marL="0" rtl="0" algn="ctr">
                        <a:spcBef>
                          <a:spcPts val="0"/>
                        </a:spcBef>
                        <a:spcAft>
                          <a:spcPts val="0"/>
                        </a:spcAft>
                        <a:buNone/>
                      </a:pPr>
                      <a:r>
                        <a:rPr lang="en" sz="1000"/>
                        <a:t>2545</a:t>
                      </a:r>
                      <a:endParaRPr sz="1000"/>
                    </a:p>
                  </a:txBody>
                  <a:tcPr marT="91425" marB="91425" marR="91425" marL="91425"/>
                </a:tc>
                <a:tc>
                  <a:txBody>
                    <a:bodyPr/>
                    <a:lstStyle/>
                    <a:p>
                      <a:pPr indent="0" lvl="0" marL="0" rtl="0" algn="ctr">
                        <a:spcBef>
                          <a:spcPts val="0"/>
                        </a:spcBef>
                        <a:spcAft>
                          <a:spcPts val="0"/>
                        </a:spcAft>
                        <a:buNone/>
                      </a:pPr>
                      <a:r>
                        <a:rPr lang="en" sz="1000"/>
                        <a:t>4</a:t>
                      </a:r>
                      <a:endParaRPr sz="1000"/>
                    </a:p>
                  </a:txBody>
                  <a:tcPr marT="91425" marB="91425" marR="91425" marL="91425"/>
                </a:tc>
                <a:tc>
                  <a:txBody>
                    <a:bodyPr/>
                    <a:lstStyle/>
                    <a:p>
                      <a:pPr indent="0" lvl="0" marL="0" rtl="0" algn="ctr">
                        <a:spcBef>
                          <a:spcPts val="0"/>
                        </a:spcBef>
                        <a:spcAft>
                          <a:spcPts val="0"/>
                        </a:spcAft>
                        <a:buNone/>
                      </a:pPr>
                      <a:r>
                        <a:rPr lang="en" sz="1000"/>
                        <a:t>5</a:t>
                      </a:r>
                      <a:endParaRPr sz="1000"/>
                    </a:p>
                  </a:txBody>
                  <a:tcPr marT="91425" marB="91425" marR="91425" marL="91425"/>
                </a:tc>
                <a:tc>
                  <a:txBody>
                    <a:bodyPr/>
                    <a:lstStyle/>
                    <a:p>
                      <a:pPr indent="0" lvl="0" marL="0" rtl="0" algn="ctr">
                        <a:spcBef>
                          <a:spcPts val="0"/>
                        </a:spcBef>
                        <a:spcAft>
                          <a:spcPts val="0"/>
                        </a:spcAft>
                        <a:buNone/>
                      </a:pPr>
                      <a:r>
                        <a:rPr lang="en" sz="1000"/>
                        <a:t>Y</a:t>
                      </a:r>
                      <a:endParaRPr sz="1000"/>
                    </a:p>
                  </a:txBody>
                  <a:tcPr marT="91425" marB="91425" marR="91425" marL="91425"/>
                </a:tc>
                <a:tc>
                  <a:txBody>
                    <a:bodyPr/>
                    <a:lstStyle/>
                    <a:p>
                      <a:pPr indent="0" lvl="0" marL="0" rtl="0" algn="ctr">
                        <a:spcBef>
                          <a:spcPts val="0"/>
                        </a:spcBef>
                        <a:spcAft>
                          <a:spcPts val="0"/>
                        </a:spcAft>
                        <a:buNone/>
                      </a:pPr>
                      <a:r>
                        <a:rPr lang="en" sz="1000"/>
                        <a:t>440</a:t>
                      </a:r>
                      <a:endParaRPr sz="1000"/>
                    </a:p>
                  </a:txBody>
                  <a:tcPr marT="91425" marB="91425" marR="91425" marL="91425"/>
                </a:tc>
              </a:tr>
              <a:tr h="381000">
                <a:tc gridSpan="4">
                  <a:txBody>
                    <a:bodyPr/>
                    <a:lstStyle/>
                    <a:p>
                      <a:pPr indent="0" lvl="0" marL="0" rtl="0" algn="ctr">
                        <a:spcBef>
                          <a:spcPts val="0"/>
                        </a:spcBef>
                        <a:spcAft>
                          <a:spcPts val="0"/>
                        </a:spcAft>
                        <a:buNone/>
                      </a:pPr>
                      <a:r>
                        <a:rPr b="1" lang="en" sz="1000"/>
                        <a:t>A</a:t>
                      </a:r>
                      <a:endParaRPr b="1" sz="1000"/>
                    </a:p>
                  </a:txBody>
                  <a:tcPr marT="91425" marB="91425" marR="91425" marL="91425"/>
                </a:tc>
                <a:tc hMerge="1"/>
                <a:tc hMerge="1"/>
                <a:tc hMerge="1"/>
                <a:tc>
                  <a:txBody>
                    <a:bodyPr/>
                    <a:lstStyle/>
                    <a:p>
                      <a:pPr indent="0" lvl="0" marL="0" rtl="0" algn="ctr">
                        <a:spcBef>
                          <a:spcPts val="0"/>
                        </a:spcBef>
                        <a:spcAft>
                          <a:spcPts val="0"/>
                        </a:spcAft>
                        <a:buNone/>
                      </a:pPr>
                      <a:r>
                        <a:rPr b="1" lang="en" sz="1000"/>
                        <a:t>B</a:t>
                      </a:r>
                      <a:endParaRPr b="1" sz="1000"/>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AI System</a:t>
            </a:r>
            <a:endParaRPr/>
          </a:p>
        </p:txBody>
      </p:sp>
      <p:sp>
        <p:nvSpPr>
          <p:cNvPr id="505" name="Google Shape;505;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A software that which automatically returns output B for  input A.</a:t>
            </a:r>
            <a:endParaRPr sz="1700"/>
          </a:p>
          <a:p>
            <a:pPr indent="0" lvl="0" marL="0" rtl="0" algn="l">
              <a:spcBef>
                <a:spcPts val="1600"/>
              </a:spcBef>
              <a:spcAft>
                <a:spcPts val="1600"/>
              </a:spcAft>
              <a:buNone/>
            </a:pPr>
            <a:r>
              <a:rPr lang="en" sz="1700"/>
              <a:t>If you have an AI system running, serving dozens or hundreds of thousands or millions of users, that's usually a machine-learning system.</a:t>
            </a:r>
            <a:endParaRPr sz="17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If you want to have a team analyze your dataset in order to gain insights. </a:t>
            </a:r>
            <a:r>
              <a:rPr b="1" lang="en" sz="1700"/>
              <a:t>The output of a data science project is a set of insights that can help you make business decisions</a:t>
            </a:r>
            <a:endParaRPr sz="1700"/>
          </a:p>
          <a:p>
            <a:pPr indent="0" lvl="0" marL="0" rtl="0" algn="l">
              <a:spcBef>
                <a:spcPts val="1600"/>
              </a:spcBef>
              <a:spcAft>
                <a:spcPts val="0"/>
              </a:spcAft>
              <a:buNone/>
            </a:pPr>
            <a:r>
              <a:rPr lang="en" sz="1700"/>
              <a:t>So, a team might come up with conclusions like:</a:t>
            </a:r>
            <a:endParaRPr sz="1700"/>
          </a:p>
          <a:p>
            <a:pPr indent="-330200" lvl="0" marL="457200" rtl="0" algn="l">
              <a:spcBef>
                <a:spcPts val="1600"/>
              </a:spcBef>
              <a:spcAft>
                <a:spcPts val="0"/>
              </a:spcAft>
              <a:buSzPts val="1600"/>
              <a:buChar char="●"/>
            </a:pPr>
            <a:r>
              <a:rPr lang="en" sz="1600"/>
              <a:t>"Hey, did you know if you have two houses of a similar size, they've a similar square footage, if the house has three bedrooms, then they cost a lot more than the house of two bedrooms, even if the square for this is the same." </a:t>
            </a:r>
            <a:endParaRPr sz="1600"/>
          </a:p>
        </p:txBody>
      </p:sp>
      <p:sp>
        <p:nvSpPr>
          <p:cNvPr id="511" name="Google Shape;511;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Science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Science</a:t>
            </a:r>
            <a:endParaRPr/>
          </a:p>
        </p:txBody>
      </p:sp>
      <p:sp>
        <p:nvSpPr>
          <p:cNvPr id="517" name="Google Shape;517;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"Did you know that newly renovated homes have a 15% premium, and this can help you make decisions such as, given a similar square footage, do you want to build a two bedroom or three bedroom size in order to maximize value? " </a:t>
            </a:r>
            <a:endParaRPr sz="1600"/>
          </a:p>
          <a:p>
            <a:pPr indent="-336550" lvl="0" marL="457200" rtl="0" algn="l">
              <a:spcBef>
                <a:spcPts val="0"/>
              </a:spcBef>
              <a:spcAft>
                <a:spcPts val="0"/>
              </a:spcAft>
              <a:buSzPts val="1700"/>
              <a:buChar char="●"/>
            </a:pPr>
            <a:r>
              <a:rPr lang="en" sz="1700"/>
              <a:t>"Is it worth an investment to renovate a home in the hope that the renovation increases the price you can sell a house for?" </a:t>
            </a:r>
            <a:endParaRPr sz="1700"/>
          </a:p>
          <a:p>
            <a:pPr indent="0" lvl="0" marL="0" rtl="0" algn="l">
              <a:spcBef>
                <a:spcPts val="1600"/>
              </a:spcBef>
              <a:spcAft>
                <a:spcPts val="1600"/>
              </a:spcAft>
              <a:buNone/>
            </a:pPr>
            <a:r>
              <a:rPr b="1" lang="en" sz="1700"/>
              <a:t>The output of a data science project is a set of insights that can help you make business decisions</a:t>
            </a:r>
            <a:r>
              <a:rPr lang="en" sz="1700"/>
              <a:t>, such as what type of house to build or whether to invest in renovation.</a:t>
            </a:r>
            <a:endParaRPr sz="17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vs Data Science</a:t>
            </a:r>
            <a:endParaRPr/>
          </a:p>
        </p:txBody>
      </p:sp>
      <p:sp>
        <p:nvSpPr>
          <p:cNvPr id="523" name="Google Shape;523;p70"/>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24" name="Google Shape;524;p70"/>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Machine Learning</a:t>
            </a:r>
            <a:endParaRPr b="1" sz="1600"/>
          </a:p>
          <a:p>
            <a:pPr indent="0" lvl="0" marL="0" rtl="0" algn="ctr">
              <a:spcBef>
                <a:spcPts val="1600"/>
              </a:spcBef>
              <a:spcAft>
                <a:spcPts val="0"/>
              </a:spcAft>
              <a:buNone/>
            </a:pPr>
            <a:r>
              <a:rPr lang="en" sz="1600"/>
              <a:t>“Field of study that gives computers the ability to learn without being explicitly programmed.”</a:t>
            </a:r>
            <a:endParaRPr sz="1600"/>
          </a:p>
          <a:p>
            <a:pPr indent="-330200" lvl="0" marL="457200" rtl="0" algn="ctr">
              <a:spcBef>
                <a:spcPts val="1600"/>
              </a:spcBef>
              <a:spcAft>
                <a:spcPts val="0"/>
              </a:spcAft>
              <a:buSzPts val="1600"/>
              <a:buChar char="-"/>
            </a:pPr>
            <a:r>
              <a:rPr lang="en" sz="1600"/>
              <a:t>Arthur Samuel (1959)</a:t>
            </a:r>
            <a:endParaRPr sz="1600"/>
          </a:p>
          <a:p>
            <a:pPr indent="0" lvl="0" marL="0" rtl="0" algn="l">
              <a:spcBef>
                <a:spcPts val="1600"/>
              </a:spcBef>
              <a:spcAft>
                <a:spcPts val="1600"/>
              </a:spcAft>
              <a:buNone/>
            </a:pPr>
            <a:r>
              <a:rPr lang="en" sz="1600"/>
              <a:t>A machine learning project will often result in a piece of software that runs, that outputs B given A.</a:t>
            </a:r>
            <a:endParaRPr sz="16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Data science is the science of extracting knowledge and insights from data.</a:t>
            </a:r>
            <a:endParaRPr sz="1600"/>
          </a:p>
          <a:p>
            <a:pPr indent="0" lvl="0" marL="0" rtl="0" algn="l">
              <a:spcBef>
                <a:spcPts val="1600"/>
              </a:spcBef>
              <a:spcAft>
                <a:spcPts val="1600"/>
              </a:spcAft>
              <a:buNone/>
            </a:pPr>
            <a:r>
              <a:rPr lang="en" sz="1600"/>
              <a:t>So, the output of a data science project is often a slide deck, the presentation summarizes conclusions for executives to take business actions or summarizes conclusions for a product team to decide how to improve a website.</a:t>
            </a:r>
            <a:endParaRPr sz="1600"/>
          </a:p>
        </p:txBody>
      </p:sp>
      <p:sp>
        <p:nvSpPr>
          <p:cNvPr id="530" name="Google Shape;530;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Formal Definition of Data Science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Large platforms have AI that quickly tells them what’s the ad you’re most likely to click on. This is a machine learning system. It inputs information about the user and about the ad and outputs whether the user will click on the ad or not.</a:t>
            </a:r>
            <a:endParaRPr sz="1700"/>
          </a:p>
          <a:p>
            <a:pPr indent="0" lvl="0" marL="0" rtl="0" algn="l">
              <a:spcBef>
                <a:spcPts val="1600"/>
              </a:spcBef>
              <a:spcAft>
                <a:spcPts val="1600"/>
              </a:spcAft>
              <a:buNone/>
            </a:pPr>
            <a:r>
              <a:rPr lang="en" sz="1700"/>
              <a:t>These systems run 24/7 and drive ad revenue for these platforms.</a:t>
            </a:r>
            <a:endParaRPr sz="1700"/>
          </a:p>
        </p:txBody>
      </p:sp>
      <p:sp>
        <p:nvSpPr>
          <p:cNvPr id="536" name="Google Shape;536;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ML vs DS in the online ad industry</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ML vs DS in the online ad industry</a:t>
            </a:r>
            <a:endParaRPr/>
          </a:p>
        </p:txBody>
      </p:sp>
      <p:sp>
        <p:nvSpPr>
          <p:cNvPr id="542" name="Google Shape;542;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If analyzing data tells you, for example, that the travel industry is not buying a lot of ads, but if you send more salespeople to sell ads to travel companies, you could convince them to use more advertising, then that would be an example of a data science project. </a:t>
            </a:r>
            <a:endParaRPr sz="1700"/>
          </a:p>
          <a:p>
            <a:pPr indent="0" lvl="0" marL="0" rtl="0" algn="l">
              <a:spcBef>
                <a:spcPts val="1600"/>
              </a:spcBef>
              <a:spcAft>
                <a:spcPts val="1600"/>
              </a:spcAft>
              <a:buNone/>
            </a:pPr>
            <a:r>
              <a:rPr lang="en" sz="1700"/>
              <a:t>The data science conclusion results in the executives deciding to ask a sales team to spend more time reaching out to the travel industry.</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729450" y="7339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 Trillion</a:t>
            </a:r>
            <a:endParaRPr/>
          </a:p>
        </p:txBody>
      </p:sp>
      <p:sp>
        <p:nvSpPr>
          <p:cNvPr id="149" name="Google Shape;149;p19"/>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AI value creation by 2030</a:t>
            </a:r>
            <a:endParaRPr sz="1600"/>
          </a:p>
        </p:txBody>
      </p:sp>
      <p:sp>
        <p:nvSpPr>
          <p:cNvPr id="150" name="Google Shape;150;p19"/>
          <p:cNvSpPr txBox="1"/>
          <p:nvPr/>
        </p:nvSpPr>
        <p:spPr>
          <a:xfrm>
            <a:off x="729450" y="4503200"/>
            <a:ext cx="40887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3"/>
              </a:rPr>
              <a:t>Source: McKinsey Global Institute</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0"/>
          <p:cNvPicPr preferRelativeResize="0"/>
          <p:nvPr/>
        </p:nvPicPr>
        <p:blipFill>
          <a:blip r:embed="rId3">
            <a:alphaModFix/>
          </a:blip>
          <a:stretch>
            <a:fillRect/>
          </a:stretch>
        </p:blipFill>
        <p:spPr>
          <a:xfrm>
            <a:off x="152400" y="531938"/>
            <a:ext cx="8839201" cy="4079631"/>
          </a:xfrm>
          <a:prstGeom prst="rect">
            <a:avLst/>
          </a:prstGeom>
          <a:noFill/>
          <a:ln>
            <a:noFill/>
          </a:ln>
        </p:spPr>
      </p:pic>
      <p:sp>
        <p:nvSpPr>
          <p:cNvPr id="156" name="Google Shape;156;p20"/>
          <p:cNvSpPr txBox="1"/>
          <p:nvPr/>
        </p:nvSpPr>
        <p:spPr>
          <a:xfrm>
            <a:off x="729450" y="4427000"/>
            <a:ext cx="78360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A lot of the value created by AI will be outside the software industry. AI will have a huge impact on all the major industries.</a:t>
            </a:r>
            <a:endParaRPr b="1">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2 types of AI</a:t>
            </a:r>
            <a:endParaRPr/>
          </a:p>
        </p:txBody>
      </p:sp>
      <p:sp>
        <p:nvSpPr>
          <p:cNvPr id="162" name="Google Shape;162;p21"/>
          <p:cNvSpPr txBox="1"/>
          <p:nvPr/>
        </p:nvSpPr>
        <p:spPr>
          <a:xfrm>
            <a:off x="1370988" y="2359075"/>
            <a:ext cx="3006600" cy="1244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900">
                <a:latin typeface="Lato"/>
                <a:ea typeface="Lato"/>
                <a:cs typeface="Lato"/>
                <a:sym typeface="Lato"/>
              </a:rPr>
              <a:t>ANI</a:t>
            </a:r>
            <a:endParaRPr sz="3900">
              <a:latin typeface="Lato"/>
              <a:ea typeface="Lato"/>
              <a:cs typeface="Lato"/>
              <a:sym typeface="Lato"/>
            </a:endParaRPr>
          </a:p>
          <a:p>
            <a:pPr indent="0" lvl="0" marL="0" rtl="0" algn="ctr">
              <a:spcBef>
                <a:spcPts val="0"/>
              </a:spcBef>
              <a:spcAft>
                <a:spcPts val="0"/>
              </a:spcAft>
              <a:buNone/>
            </a:pPr>
            <a:r>
              <a:rPr lang="en" sz="1700">
                <a:latin typeface="Lato"/>
                <a:ea typeface="Lato"/>
                <a:cs typeface="Lato"/>
                <a:sym typeface="Lato"/>
              </a:rPr>
              <a:t>Artificial Narrow Intelligence</a:t>
            </a:r>
            <a:endParaRPr sz="1100">
              <a:latin typeface="Lato"/>
              <a:ea typeface="Lato"/>
              <a:cs typeface="Lato"/>
              <a:sym typeface="Lato"/>
            </a:endParaRPr>
          </a:p>
        </p:txBody>
      </p:sp>
      <p:sp>
        <p:nvSpPr>
          <p:cNvPr id="163" name="Google Shape;163;p21"/>
          <p:cNvSpPr txBox="1"/>
          <p:nvPr/>
        </p:nvSpPr>
        <p:spPr>
          <a:xfrm>
            <a:off x="4766413" y="3034550"/>
            <a:ext cx="3006600" cy="1244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900">
                <a:latin typeface="Lato"/>
                <a:ea typeface="Lato"/>
                <a:cs typeface="Lato"/>
                <a:sym typeface="Lato"/>
              </a:rPr>
              <a:t>AGI</a:t>
            </a:r>
            <a:endParaRPr sz="3900">
              <a:latin typeface="Lato"/>
              <a:ea typeface="Lato"/>
              <a:cs typeface="Lato"/>
              <a:sym typeface="Lato"/>
            </a:endParaRPr>
          </a:p>
          <a:p>
            <a:pPr indent="0" lvl="0" marL="0" rtl="0" algn="ctr">
              <a:spcBef>
                <a:spcPts val="0"/>
              </a:spcBef>
              <a:spcAft>
                <a:spcPts val="0"/>
              </a:spcAft>
              <a:buNone/>
            </a:pPr>
            <a:r>
              <a:rPr lang="en" sz="1700">
                <a:latin typeface="Lato"/>
                <a:ea typeface="Lato"/>
                <a:cs typeface="Lato"/>
                <a:sym typeface="Lato"/>
              </a:rPr>
              <a:t>Artificial General Intelligence</a:t>
            </a:r>
            <a:endParaRPr sz="1100">
              <a:latin typeface="Lato"/>
              <a:ea typeface="Lato"/>
              <a:cs typeface="Lato"/>
              <a:sym typeface="Lato"/>
            </a:endParaRPr>
          </a:p>
        </p:txBody>
      </p:sp>
      <p:sp>
        <p:nvSpPr>
          <p:cNvPr id="164" name="Google Shape;164;p21"/>
          <p:cNvSpPr txBox="1"/>
          <p:nvPr/>
        </p:nvSpPr>
        <p:spPr>
          <a:xfrm>
            <a:off x="1385600" y="3747400"/>
            <a:ext cx="3006600" cy="7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Lato"/>
                <a:ea typeface="Lato"/>
                <a:cs typeface="Lato"/>
                <a:sym typeface="Lato"/>
              </a:rPr>
              <a:t>LOTS OF PROGRESS</a:t>
            </a:r>
            <a:endParaRPr b="1" sz="1900">
              <a:solidFill>
                <a:schemeClr val="dk1"/>
              </a:solidFill>
              <a:latin typeface="Lato"/>
              <a:ea typeface="Lato"/>
              <a:cs typeface="Lato"/>
              <a:sym typeface="Lato"/>
            </a:endParaRPr>
          </a:p>
        </p:txBody>
      </p:sp>
      <p:sp>
        <p:nvSpPr>
          <p:cNvPr id="165" name="Google Shape;165;p21"/>
          <p:cNvSpPr txBox="1"/>
          <p:nvPr/>
        </p:nvSpPr>
        <p:spPr>
          <a:xfrm>
            <a:off x="4766425" y="2219100"/>
            <a:ext cx="3006600" cy="705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900">
                <a:solidFill>
                  <a:schemeClr val="accent3"/>
                </a:solidFill>
                <a:latin typeface="Lato"/>
                <a:ea typeface="Lato"/>
                <a:cs typeface="Lato"/>
                <a:sym typeface="Lato"/>
              </a:rPr>
              <a:t>ALMOST NO PROGRESS</a:t>
            </a:r>
            <a:endParaRPr b="1" sz="1900">
              <a:solidFill>
                <a:schemeClr val="accent3"/>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